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9" r:id="rId2"/>
    <p:sldId id="256" r:id="rId3"/>
    <p:sldId id="257" r:id="rId4"/>
    <p:sldId id="258" r:id="rId5"/>
    <p:sldId id="263" r:id="rId6"/>
    <p:sldId id="264" r:id="rId7"/>
    <p:sldId id="266" r:id="rId8"/>
    <p:sldId id="267" r:id="rId9"/>
    <p:sldId id="269" r:id="rId10"/>
    <p:sldId id="268" r:id="rId11"/>
    <p:sldId id="280" r:id="rId12"/>
    <p:sldId id="270" r:id="rId13"/>
    <p:sldId id="271" r:id="rId14"/>
    <p:sldId id="281" r:id="rId15"/>
    <p:sldId id="272" r:id="rId16"/>
    <p:sldId id="274" r:id="rId17"/>
    <p:sldId id="275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  <a:srgbClr val="00FFFF"/>
    <a:srgbClr val="FFFF00"/>
    <a:srgbClr val="00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2" autoAdjust="0"/>
    <p:restoredTop sz="98739" autoAdjust="0"/>
  </p:normalViewPr>
  <p:slideViewPr>
    <p:cSldViewPr>
      <p:cViewPr varScale="1">
        <p:scale>
          <a:sx n="100" d="100"/>
          <a:sy n="100" d="100"/>
        </p:scale>
        <p:origin x="-34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11150"/>
            <a:ext cx="6227762" cy="1109663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052513"/>
            <a:ext cx="6227762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632075"/>
            <a:ext cx="1909762" cy="3605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632075"/>
            <a:ext cx="5581650" cy="3605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320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6338" y="3143250"/>
            <a:ext cx="3744912" cy="3094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3650" y="3143250"/>
            <a:ext cx="3746500" cy="1470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73650" y="4765675"/>
            <a:ext cx="3746500" cy="147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320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6338" y="3143250"/>
            <a:ext cx="3744912" cy="3094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3143250"/>
            <a:ext cx="3746500" cy="3094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76338" y="2632075"/>
            <a:ext cx="7643812" cy="360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320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3143250"/>
            <a:ext cx="3744912" cy="3094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3650" y="3143250"/>
            <a:ext cx="3746500" cy="1470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73650" y="4765675"/>
            <a:ext cx="3746500" cy="147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3143250"/>
            <a:ext cx="3744912" cy="309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3143250"/>
            <a:ext cx="3746500" cy="309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320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3143250"/>
            <a:ext cx="7643812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87450" y="2000250"/>
            <a:ext cx="6553200" cy="200025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0099"/>
                </a:solidFill>
              </a:rPr>
              <a:t>История праздника </a:t>
            </a:r>
            <a:br>
              <a:rPr lang="ru-RU" altLang="ru-RU" smtClean="0">
                <a:solidFill>
                  <a:srgbClr val="000099"/>
                </a:solidFill>
              </a:rPr>
            </a:br>
            <a:r>
              <a:rPr lang="ru-RU" altLang="ru-RU" smtClean="0">
                <a:solidFill>
                  <a:srgbClr val="000099"/>
                </a:solidFill>
              </a:rPr>
              <a:t>Нового года</a:t>
            </a:r>
          </a:p>
        </p:txBody>
      </p:sp>
      <p:sp>
        <p:nvSpPr>
          <p:cNvPr id="307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04813"/>
            <a:ext cx="5616575" cy="10080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2"/>
                </a:solidFill>
                <a:latin typeface="Tahoma" pitchFamily="34" charset="0"/>
              </a:rPr>
              <a:t>          </a:t>
            </a:r>
            <a:endParaRPr lang="ru-RU" altLang="ru-RU" sz="3200" b="1" smtClean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9388" y="0"/>
            <a:ext cx="50768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ru-RU" sz="2800" b="1">
                <a:solidFill>
                  <a:srgbClr val="000066"/>
                </a:solidFill>
              </a:rPr>
              <a:t>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ru-RU" sz="1400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763713" y="765175"/>
            <a:ext cx="604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                                  </a:t>
            </a:r>
          </a:p>
          <a:p>
            <a:endParaRPr lang="ru-RU" altLang="ru-RU" b="1">
              <a:solidFill>
                <a:srgbClr val="000066"/>
              </a:solidFill>
            </a:endParaRPr>
          </a:p>
          <a:p>
            <a:endParaRPr lang="ru-RU" altLang="ru-RU" b="1">
              <a:solidFill>
                <a:srgbClr val="000066"/>
              </a:solidFill>
            </a:endParaRPr>
          </a:p>
          <a:p>
            <a:endParaRPr lang="ru-RU" altLang="ru-RU" b="1">
              <a:solidFill>
                <a:srgbClr val="000066"/>
              </a:solidFill>
            </a:endParaRPr>
          </a:p>
          <a:p>
            <a:r>
              <a:rPr lang="ru-RU" altLang="ru-RU" b="1">
                <a:solidFill>
                  <a:srgbClr val="000066"/>
                </a:solidFill>
              </a:rPr>
              <a:t>          Предком  нашего родного  Деда Мороза, является   восточнославянский дух холода Трескун, Мороз,</a:t>
            </a:r>
            <a:r>
              <a:rPr lang="ru-RU" altLang="ru-RU"/>
              <a:t>  </a:t>
            </a:r>
            <a:r>
              <a:rPr lang="ru-RU" altLang="ru-RU" b="1">
                <a:solidFill>
                  <a:srgbClr val="000066"/>
                </a:solidFill>
              </a:rPr>
              <a:t>Студенец. Чаще Мороз предпочитал  позабавиться, похрустывая</a:t>
            </a:r>
          </a:p>
          <a:p>
            <a:r>
              <a:rPr lang="ru-RU" altLang="ru-RU" b="1">
                <a:solidFill>
                  <a:srgbClr val="000066"/>
                </a:solidFill>
              </a:rPr>
              <a:t>   снежком, постукивая в стены домов, заставляя дрожать от холода путников (особо любил он морозить тех, кто сидит в санях, закутавшись в шубу, а те, кто бежал пешком или махал топором, так просто Морозу не давались). Таким же предстаёт Мороз в литературе XIX в. — «Мороз Красный Нос» Некрасова и старик Мороз в «Снегурочке» Островского.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176338" y="857250"/>
            <a:ext cx="5110162" cy="5380038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6600"/>
                </a:solidFill>
              </a:rPr>
              <a:t>Когда в России стали отмечать Новый год, в домах стал появляться старый дед с бородой и в валенках. Но тогда Дед Мороз не был веселым и добродушным. В одной руке у него был мешок, а в другой палка. Подарки он, конечно, дарил, но только умным и послушным детям, остальным хорошенько доставалось палкой. Но годы шли, и Дед Мороз добрел и старел, перестал раздавать тумаки, а просто запугивал непослушных детей страшными сказками.</a:t>
            </a:r>
          </a:p>
          <a:p>
            <a:endParaRPr lang="ru-RU" altLang="ru-RU" smtClean="0"/>
          </a:p>
        </p:txBody>
      </p:sp>
      <p:pic>
        <p:nvPicPr>
          <p:cNvPr id="13315" name="Picture 6" descr="ma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63" y="214313"/>
            <a:ext cx="2643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1254208882_ny-night-102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995738" y="0"/>
            <a:ext cx="48974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>
                <a:solidFill>
                  <a:schemeClr val="bg1"/>
                </a:solidFill>
              </a:rPr>
              <a:t>Традиционный костюм Деда Мороза тоже появился не сразу. Сначала его изображали в плаще. Дед Мороз  умело прочищал дымоходы, через которые забрасывал детям подарки.</a:t>
            </a:r>
            <a:r>
              <a:rPr lang="ru-RU" altLang="ru-RU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8549" name="Picture 5" descr="85ca28ff7af8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flipH="1">
            <a:off x="-180975" y="1700213"/>
            <a:ext cx="6192838" cy="550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5" name="Picture 13" descr="36465349_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2636838"/>
            <a:ext cx="3438525" cy="4221162"/>
          </a:xfr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388" y="0"/>
            <a:ext cx="50768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ru-RU" sz="2800" b="1">
                <a:solidFill>
                  <a:srgbClr val="000066"/>
                </a:solidFill>
              </a:rPr>
              <a:t>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ru-RU" sz="140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0"/>
            <a:ext cx="55800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                       </a:t>
            </a:r>
            <a:r>
              <a:rPr lang="ru-RU" altLang="ru-RU" b="1">
                <a:solidFill>
                  <a:srgbClr val="000099"/>
                </a:solidFill>
              </a:rPr>
              <a:t>А вот в конце 19 века его одели</a:t>
            </a:r>
          </a:p>
          <a:p>
            <a:r>
              <a:rPr lang="ru-RU" altLang="ru-RU" b="1">
                <a:solidFill>
                  <a:srgbClr val="000099"/>
                </a:solidFill>
              </a:rPr>
              <a:t>                        в красную шубу, отороченную </a:t>
            </a:r>
          </a:p>
          <a:p>
            <a:r>
              <a:rPr lang="ru-RU" altLang="ru-RU" b="1">
                <a:solidFill>
                  <a:srgbClr val="000099"/>
                </a:solidFill>
              </a:rPr>
              <a:t>                        мехом. Каков же он сейчас? </a:t>
            </a:r>
          </a:p>
          <a:p>
            <a:r>
              <a:rPr lang="ru-RU" altLang="ru-RU" b="1">
                <a:solidFill>
                  <a:srgbClr val="000099"/>
                </a:solidFill>
              </a:rPr>
              <a:t>                        Немного суров на вид. Носит </a:t>
            </a:r>
          </a:p>
          <a:p>
            <a:r>
              <a:rPr lang="ru-RU" altLang="ru-RU" b="1">
                <a:solidFill>
                  <a:srgbClr val="000099"/>
                </a:solidFill>
              </a:rPr>
              <a:t>                          длинную шубу и высокую </a:t>
            </a:r>
          </a:p>
          <a:p>
            <a:r>
              <a:rPr lang="ru-RU" altLang="ru-RU" b="1">
                <a:solidFill>
                  <a:srgbClr val="000099"/>
                </a:solidFill>
              </a:rPr>
              <a:t>                       шапку, с бородой, в руках у него </a:t>
            </a:r>
          </a:p>
          <a:p>
            <a:r>
              <a:rPr lang="ru-RU" altLang="ru-RU" b="1">
                <a:solidFill>
                  <a:srgbClr val="000099"/>
                </a:solidFill>
              </a:rPr>
              <a:t>                         посох и мешок с подарками. Да и</a:t>
            </a:r>
          </a:p>
          <a:p>
            <a:r>
              <a:rPr lang="ru-RU" altLang="ru-RU" b="1">
                <a:solidFill>
                  <a:srgbClr val="000099"/>
                </a:solidFill>
              </a:rPr>
              <a:t>                         «дедом» зовут не просто так, а</a:t>
            </a:r>
          </a:p>
          <a:p>
            <a:r>
              <a:rPr lang="ru-RU" altLang="ru-RU" b="1">
                <a:solidFill>
                  <a:srgbClr val="000099"/>
                </a:solidFill>
              </a:rPr>
              <a:t>                         потому, что у него есть внучка .</a:t>
            </a:r>
            <a:r>
              <a:rPr lang="ru-RU" altLang="ru-RU" b="1">
                <a:solidFill>
                  <a:schemeClr val="accent1"/>
                </a:solidFill>
              </a:rPr>
              <a:t> </a:t>
            </a:r>
            <a:endParaRPr lang="ru-RU" altLang="ru-RU">
              <a:solidFill>
                <a:schemeClr val="accent1"/>
              </a:solidFill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419475" y="2997200"/>
            <a:ext cx="57245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500" b="1">
                <a:solidFill>
                  <a:schemeClr val="accent1"/>
                </a:solidFill>
              </a:rPr>
              <a:t>Только у нашего Деда Мороза есть внучка Снегурочка и родилась она в России. Снегурочка - это литературный персонаж. Появилась она в 1873 году и сначала называлась не внучкой деда Мороза, а  дочкой . Произошло это благодаря пьесе Александра Островского «Снегурочка», которую он создал на основе народной сказки о девушке, вылепленной из снега и растаявшей от теплых солнечных лучей. Позже писатели и поэты превратили ее во внучку.</a:t>
            </a:r>
            <a:r>
              <a:rPr lang="ru-RU" altLang="ru-RU" sz="1400" b="1">
                <a:solidFill>
                  <a:schemeClr val="accent1"/>
                </a:solidFill>
              </a:rPr>
              <a:t> </a:t>
            </a:r>
          </a:p>
          <a:p>
            <a:endParaRPr lang="ru-RU" altLang="ru-RU" sz="1400" b="1">
              <a:solidFill>
                <a:schemeClr val="accent1"/>
              </a:solidFill>
            </a:endParaRPr>
          </a:p>
          <a:p>
            <a:pPr algn="just"/>
            <a:r>
              <a:rPr lang="ru-RU" altLang="ru-RU" b="1">
                <a:solidFill>
                  <a:srgbClr val="000066"/>
                </a:solidFill>
              </a:rPr>
              <a:t> </a:t>
            </a:r>
            <a:r>
              <a:rPr lang="ru-RU" altLang="ru-RU" sz="1600" b="1">
                <a:solidFill>
                  <a:srgbClr val="000066"/>
                </a:solidFill>
              </a:rPr>
              <a:t>Образ Снегурочки - символ застывших вод. Это девушка (а не девочка), одетая только в белые одежды. Никакой иной цвет в традиционной символике не допускается. Её головной убор - восьмилучевой венец, шитый серебром и жемчугом. </a:t>
            </a:r>
          </a:p>
        </p:txBody>
      </p:sp>
      <p:pic>
        <p:nvPicPr>
          <p:cNvPr id="15366" name="Picture 16" descr="nevgod0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92725" y="0"/>
            <a:ext cx="3851275" cy="2887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214313"/>
            <a:ext cx="8786812" cy="6286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553200" cy="508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             </a:t>
            </a:r>
            <a:r>
              <a:rPr lang="ru-RU" altLang="ru-RU" sz="3200" b="1" smtClean="0">
                <a:solidFill>
                  <a:schemeClr val="accent1"/>
                </a:solidFill>
              </a:rPr>
              <a:t>Великий Устюг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08275"/>
            <a:ext cx="3635375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700" b="1" smtClean="0">
                <a:solidFill>
                  <a:srgbClr val="000066"/>
                </a:solidFill>
              </a:rPr>
              <a:t>Наверное, в мире уже не осталось страны,  которая не претендовала бы на звание родины Деда Мороза. В 1998 российской родиной Деда Мороза был назван </a:t>
            </a:r>
            <a:r>
              <a:rPr lang="ru-RU" altLang="ru-RU" sz="1700" b="1" smtClean="0">
                <a:solidFill>
                  <a:schemeClr val="accent1"/>
                </a:solidFill>
              </a:rPr>
              <a:t>Великий Устюг</a:t>
            </a:r>
            <a:r>
              <a:rPr lang="ru-RU" altLang="ru-RU" sz="1700" b="1" smtClean="0">
                <a:solidFill>
                  <a:srgbClr val="000066"/>
                </a:solidFill>
              </a:rPr>
              <a:t> - древнейший город Вологодской области.</a:t>
            </a:r>
          </a:p>
        </p:txBody>
      </p:sp>
      <p:pic>
        <p:nvPicPr>
          <p:cNvPr id="17412" name="Picture 4" descr="vrat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83013" y="620713"/>
            <a:ext cx="5360987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Rectangle 8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3095625" cy="1150938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</a:rPr>
              <a:t>К дому Деда Мороза ведет  Тропа Сказок</a:t>
            </a:r>
            <a:r>
              <a:rPr lang="ru-RU" altLang="ru-RU" sz="1600" smtClean="0"/>
              <a:t> </a:t>
            </a:r>
          </a:p>
        </p:txBody>
      </p:sp>
      <p:pic>
        <p:nvPicPr>
          <p:cNvPr id="118791" name="Picture 7" descr="terem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3214688"/>
            <a:ext cx="4859338" cy="3643312"/>
          </a:xfrm>
          <a:noFill/>
        </p:spPr>
      </p:pic>
      <p:pic>
        <p:nvPicPr>
          <p:cNvPr id="118794" name="Picture 10" descr="photo_0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11638" y="0"/>
            <a:ext cx="4932362" cy="3286125"/>
          </a:xfrm>
          <a:noFill/>
        </p:spPr>
      </p:pic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5003800" y="3571875"/>
            <a:ext cx="388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chemeClr val="accent1"/>
                </a:solidFill>
              </a:rPr>
              <a:t>Резиденция </a:t>
            </a:r>
          </a:p>
          <a:p>
            <a:pPr algn="ctr"/>
            <a:r>
              <a:rPr lang="ru-RU" altLang="ru-RU" sz="3200" b="1">
                <a:solidFill>
                  <a:schemeClr val="accent1"/>
                </a:solidFill>
              </a:rPr>
              <a:t>Деда Мороза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59" name="Picture 7" descr="0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171450"/>
            <a:ext cx="9144000" cy="5695950"/>
          </a:xfrm>
          <a:noFill/>
        </p:spPr>
      </p:pic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561498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b="1">
                <a:solidFill>
                  <a:srgbClr val="000099"/>
                </a:solidFill>
              </a:rPr>
              <a:t>Дед Мороз со своей свитой, внучкой Снегурочкой и сказочными героями всегда рад гостям. Встречает он их в Тронном зале, где стоит сказочный трон, на котором можно посидеть и загадать желание.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6192837" cy="865188"/>
          </a:xfrm>
        </p:spPr>
        <p:txBody>
          <a:bodyPr/>
          <a:lstStyle/>
          <a:p>
            <a:pPr eaLnBrk="1" hangingPunct="1"/>
            <a:r>
              <a:rPr lang="ru-RU" altLang="ru-RU" smtClean="0"/>
              <a:t>    </a:t>
            </a:r>
            <a:r>
              <a:rPr lang="ru-RU" altLang="ru-RU" b="1" smtClean="0">
                <a:solidFill>
                  <a:schemeClr val="accent1"/>
                </a:solidFill>
              </a:rPr>
              <a:t>Новогодние приметы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7993062" cy="4319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000066"/>
                </a:solidFill>
              </a:rPr>
              <a:t>Издовно  в России существует несколько новогодних примет: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000066"/>
                </a:solidFill>
              </a:rPr>
              <a:t>Девушки, убираясь 31 декабря, мели тщательно под столом, если попадалось хлебное зерно – к замужеству; а чтобы весь год были обновы, 1 января надевали все самое лучшее и в продолжение дня несколько раз переодевались. Второго января крестьяне совершали обряд – оберег дома.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000066"/>
                </a:solidFill>
              </a:rPr>
              <a:t>если случилось что-нибудь с человеком на Новый год, то же будет с ним все двенадцать месяцев;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000066"/>
                </a:solidFill>
              </a:rPr>
              <a:t>не делай тяжелую и грязную работу – иначе весь год будет в тяжком труде без отдыха;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000066"/>
                </a:solidFill>
              </a:rPr>
              <a:t>не отдавай долгов – весь год расплачиваться.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7" name="Picture 4" descr="023_NewYear_211208_Go2Load"/>
          <p:cNvPicPr>
            <a:picLocks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37363"/>
          </a:xfrm>
          <a:noFill/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4716463" y="6165850"/>
            <a:ext cx="4427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i="1">
                <a:solidFill>
                  <a:schemeClr val="accent1"/>
                </a:solidFill>
              </a:rPr>
              <a:t>Будьте счастливы!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38026222_849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3573463"/>
            <a:ext cx="5724525" cy="12954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bg1"/>
                </a:solidFill>
              </a:rPr>
              <a:t>              </a:t>
            </a:r>
            <a:endParaRPr lang="ru-RU" altLang="ru-RU" sz="4400" smtClean="0">
              <a:solidFill>
                <a:srgbClr val="000066"/>
              </a:solidFill>
            </a:endParaRPr>
          </a:p>
          <a:p>
            <a:pPr eaLnBrk="1" hangingPunct="1"/>
            <a:endParaRPr lang="uk-UA" altLang="ru-RU" sz="3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3500438"/>
            <a:ext cx="5040313" cy="280828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solidFill>
                  <a:schemeClr val="accent1"/>
                </a:solidFill>
              </a:rPr>
              <a:t>    </a:t>
            </a:r>
            <a:r>
              <a:rPr lang="ru-RU" altLang="ru-RU" sz="2000" b="1" i="1" smtClean="0">
                <a:solidFill>
                  <a:srgbClr val="000099"/>
                </a:solidFill>
              </a:rPr>
              <a:t>Трудно найти человека, который бы не любил Новый Год. С раннего детства Новый Год является самым любимым, домашним и теплым праздником для каждого из нас. А между тем, все имеет свое начало. </a:t>
            </a:r>
            <a:endParaRPr lang="uk-UA" altLang="ru-RU" sz="2000" i="1" smtClean="0">
              <a:solidFill>
                <a:srgbClr val="000099"/>
              </a:solidFill>
            </a:endParaRPr>
          </a:p>
        </p:txBody>
      </p:sp>
      <p:pic>
        <p:nvPicPr>
          <p:cNvPr id="36870" name="Picture 6" descr="1462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6975" y="0"/>
            <a:ext cx="4137025" cy="5903913"/>
          </a:xfrm>
          <a:noFill/>
        </p:spPr>
      </p:pic>
      <p:pic>
        <p:nvPicPr>
          <p:cNvPr id="36873" name="Picture 9" descr="e7c5b2ef7c1b0b23ef53c82e0d82157f_full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5003800" cy="3265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150" y="404813"/>
            <a:ext cx="5905500" cy="10080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2"/>
                </a:solidFill>
                <a:latin typeface="Tahoma" pitchFamily="34" charset="0"/>
              </a:rPr>
              <a:t>          </a:t>
            </a:r>
            <a:r>
              <a:rPr lang="ru-RU" altLang="ru-RU" sz="3200" b="1" smtClean="0">
                <a:solidFill>
                  <a:schemeClr val="accent1"/>
                </a:solidFill>
                <a:latin typeface="Tahoma" pitchFamily="34" charset="0"/>
              </a:rPr>
              <a:t>Откуда пришел</a:t>
            </a:r>
            <a:br>
              <a:rPr lang="ru-RU" altLang="ru-RU" sz="3200" b="1" smtClean="0">
                <a:solidFill>
                  <a:schemeClr val="accent1"/>
                </a:solidFill>
                <a:latin typeface="Tahoma" pitchFamily="34" charset="0"/>
              </a:rPr>
            </a:br>
            <a:r>
              <a:rPr lang="ru-RU" altLang="ru-RU" sz="3200" b="1" smtClean="0">
                <a:solidFill>
                  <a:schemeClr val="accent1"/>
                </a:solidFill>
                <a:latin typeface="Tahoma" pitchFamily="34" charset="0"/>
              </a:rPr>
              <a:t>       обычай встречать </a:t>
            </a:r>
            <a:br>
              <a:rPr lang="ru-RU" altLang="ru-RU" sz="3200" b="1" smtClean="0">
                <a:solidFill>
                  <a:schemeClr val="accent1"/>
                </a:solidFill>
                <a:latin typeface="Tahoma" pitchFamily="34" charset="0"/>
              </a:rPr>
            </a:br>
            <a:r>
              <a:rPr lang="ru-RU" altLang="ru-RU" sz="3200" b="1" smtClean="0">
                <a:solidFill>
                  <a:schemeClr val="accent1"/>
                </a:solidFill>
                <a:latin typeface="Tahoma" pitchFamily="34" charset="0"/>
              </a:rPr>
              <a:t>             Новый Год?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2636838"/>
            <a:ext cx="88201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altLang="ru-RU" sz="2800" b="1">
                <a:solidFill>
                  <a:srgbClr val="000066"/>
                </a:solidFill>
              </a:rPr>
              <a:t>    История этого     замечательного </a:t>
            </a:r>
          </a:p>
          <a:p>
            <a:pPr marL="342900" indent="-342900" algn="just"/>
            <a:r>
              <a:rPr lang="ru-RU" altLang="ru-RU" sz="2800" b="1">
                <a:solidFill>
                  <a:srgbClr val="000066"/>
                </a:solidFill>
              </a:rPr>
              <a:t>    праздника насчитывает, по меньшей мере, 25 веков. Обычай этот впервые родился в Месопотамии (Двуречье).  Здесь, а также в нижней долине Нила в конце IV тысячелетия до нашей эры впервые родилась цивилизация. Именно здесь, по мнению ученых, впервые (в третьем тысячелетии) стали праздновать Новый год.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latin typeface="Verdana" pitchFamily="34" charset="0"/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50825" y="5229225"/>
            <a:ext cx="88931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altLang="ru-RU" sz="2800" b="1">
                <a:solidFill>
                  <a:srgbClr val="000066"/>
                </a:solidFill>
              </a:rPr>
              <a:t>    </a:t>
            </a:r>
            <a:r>
              <a:rPr lang="ru-RU" altLang="ru-RU">
                <a:solidFill>
                  <a:srgbClr val="006600"/>
                </a:solidFill>
              </a:rPr>
              <a:t> </a:t>
            </a:r>
            <a:endParaRPr lang="ru-RU" altLang="ru-RU" b="1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 altLang="ru-RU" sz="2800">
              <a:solidFill>
                <a:srgbClr val="006600"/>
              </a:solidFill>
            </a:endParaRPr>
          </a:p>
        </p:txBody>
      </p:sp>
      <p:pic>
        <p:nvPicPr>
          <p:cNvPr id="7171" name="Picture 5" descr="head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14500" y="285750"/>
            <a:ext cx="5643563" cy="3786188"/>
          </a:xfrm>
          <a:noFill/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4214813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99"/>
                </a:solidFill>
              </a:rPr>
              <a:t>В России Новый год официально утвердил в 14 веке Иоанн Васильевич Третий, его датой стало 1 сентября. </a:t>
            </a:r>
          </a:p>
        </p:txBody>
      </p:sp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285750" y="4857750"/>
            <a:ext cx="885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99"/>
                </a:solidFill>
              </a:rPr>
              <a:t>В 1699 г. Петр I своим указом назначил новую дату  празднования Нового года – 1 января</a:t>
            </a:r>
            <a:r>
              <a:rPr lang="ru-RU" altLang="ru-RU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2532130_1198610831_snowmananimation6cl9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71688" y="4149725"/>
            <a:ext cx="6929437" cy="2422525"/>
          </a:xfrm>
        </p:spPr>
        <p:txBody>
          <a:bodyPr/>
          <a:lstStyle/>
          <a:p>
            <a:pPr lvl="3" algn="ctr" eaLnBrk="1" hangingPunct="1">
              <a:buFontTx/>
              <a:buNone/>
            </a:pPr>
            <a:r>
              <a:rPr lang="ru-RU" altLang="ru-RU" sz="1800" smtClean="0"/>
              <a:t>    </a:t>
            </a:r>
            <a:r>
              <a:rPr lang="ru-RU" altLang="ru-RU" sz="1800" b="1" smtClean="0">
                <a:solidFill>
                  <a:srgbClr val="000099"/>
                </a:solidFill>
              </a:rPr>
              <a:t>Вот так и пришел к нам Новый год, с елочными украшениями, огнями, кострами (которые Петр приказал устраивать по ночам с 1 по 7 января с помощью зажигания смоляных бочек), поскрипыванием снега на морозе, зимними детскими забавами - санками, лыжами, коньками, снежными бабами, Дедом Морозом, подарками... </a:t>
            </a:r>
            <a:r>
              <a:rPr lang="ru-RU" altLang="ru-RU" b="1" smtClean="0">
                <a:solidFill>
                  <a:srgbClr val="000099"/>
                </a:solidFill>
              </a:rPr>
              <a:t/>
            </a:r>
            <a:br>
              <a:rPr lang="ru-RU" altLang="ru-RU" b="1" smtClean="0">
                <a:solidFill>
                  <a:srgbClr val="000099"/>
                </a:solidFill>
              </a:rPr>
            </a:br>
            <a:endParaRPr lang="ru-RU" altLang="ru-RU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813" y="188913"/>
            <a:ext cx="6459537" cy="2668587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006600"/>
                </a:solidFill>
              </a:rPr>
              <a:t>             </a:t>
            </a:r>
            <a:r>
              <a:rPr lang="ru-RU" altLang="ru-RU" sz="4400" b="1" smtClean="0">
                <a:solidFill>
                  <a:srgbClr val="FF0000"/>
                </a:solidFill>
              </a:rPr>
              <a:t>ИСТОРИЯ</a:t>
            </a:r>
            <a:br>
              <a:rPr lang="ru-RU" altLang="ru-RU" sz="4400" b="1" smtClean="0">
                <a:solidFill>
                  <a:srgbClr val="FF0000"/>
                </a:solidFill>
              </a:rPr>
            </a:br>
            <a:r>
              <a:rPr lang="ru-RU" altLang="ru-RU" sz="4400" b="1" smtClean="0">
                <a:solidFill>
                  <a:srgbClr val="FF0000"/>
                </a:solidFill>
              </a:rPr>
              <a:t>         НОВОГОДНЕЙ</a:t>
            </a:r>
            <a:r>
              <a:rPr lang="ru-RU" altLang="ru-RU" sz="4400" smtClean="0">
                <a:solidFill>
                  <a:srgbClr val="FF0000"/>
                </a:solidFill>
              </a:rPr>
              <a:t>  </a:t>
            </a:r>
            <a:br>
              <a:rPr lang="ru-RU" altLang="ru-RU" sz="4400" smtClean="0">
                <a:solidFill>
                  <a:srgbClr val="FF0000"/>
                </a:solidFill>
              </a:rPr>
            </a:br>
            <a:r>
              <a:rPr lang="ru-RU" altLang="ru-RU" sz="4400" smtClean="0">
                <a:solidFill>
                  <a:srgbClr val="FF0000"/>
                </a:solidFill>
              </a:rPr>
              <a:t>                 </a:t>
            </a:r>
            <a:r>
              <a:rPr lang="ru-RU" altLang="ru-RU" sz="4400" b="1" smtClean="0">
                <a:solidFill>
                  <a:srgbClr val="FF0000"/>
                </a:solidFill>
              </a:rPr>
              <a:t>ЁЛКИ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000" smtClean="0">
                <a:solidFill>
                  <a:srgbClr val="000066"/>
                </a:solidFill>
              </a:rPr>
              <a:t>Ёлка — неотъемлемый атрибут зимних праздников — также прибыла в Россию вместе с петровскими реформами. </a:t>
            </a:r>
          </a:p>
          <a:p>
            <a:pPr algn="just"/>
            <a:r>
              <a:rPr lang="ru-RU" altLang="ru-RU" sz="2000" smtClean="0">
                <a:solidFill>
                  <a:srgbClr val="000066"/>
                </a:solidFill>
              </a:rPr>
              <a:t>Однако прибывшая «чужестранка» хоть и не сразу, но пустила корни в русской земле прочно — так, словно бы всегда тут росла: из веток, которыми украшались дома, выросло роскошное дерево в праздничном уборе</a:t>
            </a:r>
            <a:r>
              <a:rPr lang="ru-RU" altLang="ru-RU" sz="2000" smtClean="0"/>
              <a:t>. 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2124075" y="404813"/>
            <a:ext cx="5616575" cy="10080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2"/>
                </a:solidFill>
                <a:latin typeface="Tahoma" pitchFamily="34" charset="0"/>
              </a:rPr>
              <a:t>          </a:t>
            </a:r>
            <a:endParaRPr lang="ru-RU" altLang="ru-RU" sz="3200" b="1" smtClean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1187450" y="2276475"/>
            <a:ext cx="7416800" cy="417671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smtClean="0">
                <a:solidFill>
                  <a:srgbClr val="000066"/>
                </a:solidFill>
              </a:rPr>
              <a:t>   </a:t>
            </a:r>
            <a:r>
              <a:rPr lang="ru-RU" altLang="ru-RU" sz="1800" smtClean="0">
                <a:solidFill>
                  <a:srgbClr val="000066"/>
                </a:solidFill>
              </a:rPr>
              <a:t>К середине XIX века зимняя красавица стала привычной       для горожан, хотя в деревнях такого «древнего народного обычая» ещё не знали.    Но ёлка эта ещё не   была новогодней — она называлась рождественской и украшалась игрушками,  лакомствами, предназначенными  в подарок гостям, и свечами,     а макушку её увенчивала восьмиконечная рождественская звезда — серебряная или золотая. В русском Православии появилась традиция украшать хвойными ветками храмы в дни Святок (от Рождества Христова до Крещения), сама ёлка стала прообразом райского древа с плодами познания и Крестного Древа, а вечнозелёная хвоя — символом бессмертия. </a:t>
            </a:r>
            <a:endParaRPr lang="ru-RU" alt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2"/>
                </a:solidFill>
                <a:latin typeface="Tahoma" pitchFamily="34" charset="0"/>
              </a:rPr>
              <a:t>          </a:t>
            </a:r>
            <a:endParaRPr lang="ru-RU" altLang="ru-RU" sz="3200" b="1" smtClean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00063" y="836613"/>
            <a:ext cx="421640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altLang="ru-RU" sz="1600"/>
              <a:t>                      </a:t>
            </a:r>
            <a:r>
              <a:rPr lang="ru-RU" altLang="ru-RU" sz="1600" b="1">
                <a:solidFill>
                  <a:srgbClr val="000066"/>
                </a:solidFill>
              </a:rPr>
              <a:t>Прототипом современного </a:t>
            </a:r>
          </a:p>
          <a:p>
            <a:pPr marL="342900" indent="-342900" algn="ctr"/>
            <a:r>
              <a:rPr lang="ru-RU" altLang="ru-RU" sz="1600" b="1">
                <a:solidFill>
                  <a:srgbClr val="000066"/>
                </a:solidFill>
              </a:rPr>
              <a:t>                     Деда Мороза был вполне  </a:t>
            </a:r>
          </a:p>
          <a:p>
            <a:pPr marL="342900" indent="-342900" algn="ctr"/>
            <a:r>
              <a:rPr lang="ru-RU" altLang="ru-RU" sz="1600" b="1">
                <a:solidFill>
                  <a:srgbClr val="000066"/>
                </a:solidFill>
              </a:rPr>
              <a:t>                          реальный человек. В 4 </a:t>
            </a:r>
          </a:p>
          <a:p>
            <a:pPr marL="342900" indent="-342900" algn="ctr"/>
            <a:r>
              <a:rPr lang="ru-RU" altLang="ru-RU" sz="1600" b="1">
                <a:solidFill>
                  <a:srgbClr val="000066"/>
                </a:solidFill>
              </a:rPr>
              <a:t>                           веке в турецком городе</a:t>
            </a:r>
          </a:p>
          <a:p>
            <a:pPr marL="342900" indent="-342900" algn="ctr"/>
            <a:r>
              <a:rPr lang="ru-RU" altLang="ru-RU" sz="1600" b="1">
                <a:solidFill>
                  <a:srgbClr val="000066"/>
                </a:solidFill>
              </a:rPr>
              <a:t>                          Мира жил архиепископ </a:t>
            </a:r>
          </a:p>
          <a:p>
            <a:pPr marL="342900" indent="-342900" algn="ctr"/>
            <a:r>
              <a:rPr lang="ru-RU" altLang="ru-RU" sz="1600" b="1">
                <a:solidFill>
                  <a:srgbClr val="000066"/>
                </a:solidFill>
              </a:rPr>
              <a:t>                             Николай. Это был очень  </a:t>
            </a:r>
          </a:p>
          <a:p>
            <a:pPr marL="342900" indent="-342900" algn="ctr"/>
            <a:r>
              <a:rPr lang="ru-RU" altLang="ru-RU" sz="1600" b="1">
                <a:solidFill>
                  <a:srgbClr val="000066"/>
                </a:solidFill>
              </a:rPr>
              <a:t>                     добрый человек, и за добрые дела Николая после его смерти объявили святым. Но в 11 веке церковь, где он был захоронен, ограбили пираты. Они похитили останки святого и увезли к себе на родину. Прихожане церкви Святого Николая были возмущены. История наделала так много шума, что Николай стал объектом почитания и поклонения христиан из разных стран мира. </a:t>
            </a:r>
            <a:endParaRPr lang="uk-UA" altLang="ru-RU" sz="1600" b="1">
              <a:solidFill>
                <a:srgbClr val="000066"/>
              </a:solidFill>
            </a:endParaRPr>
          </a:p>
        </p:txBody>
      </p:sp>
      <p:pic>
        <p:nvPicPr>
          <p:cNvPr id="106501" name="Picture 5" descr="379671487_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625" y="500063"/>
            <a:ext cx="3929063" cy="5000625"/>
          </a:xfrm>
          <a:noFill/>
        </p:spPr>
      </p:pic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619250" y="260350"/>
            <a:ext cx="2665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chemeClr val="accent1"/>
                </a:solidFill>
              </a:rPr>
              <a:t>  </a:t>
            </a:r>
            <a:r>
              <a:rPr lang="ru-RU" altLang="ru-RU" sz="3200" b="1">
                <a:solidFill>
                  <a:schemeClr val="accent1"/>
                </a:solidFill>
              </a:rPr>
              <a:t>Дед Мороз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Year">
  <a:themeElements>
    <a:clrScheme name="NewYear 2">
      <a:dk1>
        <a:srgbClr val="4D4D4D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808080"/>
      </a:accent2>
      <a:accent3>
        <a:srgbClr val="FFFFFF"/>
      </a:accent3>
      <a:accent4>
        <a:srgbClr val="404040"/>
      </a:accent4>
      <a:accent5>
        <a:srgbClr val="E2AAAA"/>
      </a:accent5>
      <a:accent6>
        <a:srgbClr val="737373"/>
      </a:accent6>
      <a:hlink>
        <a:srgbClr val="663300"/>
      </a:hlink>
      <a:folHlink>
        <a:srgbClr val="EAEAEA"/>
      </a:folHlink>
    </a:clrScheme>
    <a:fontScheme name="NewYe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Year 1">
        <a:dk1>
          <a:srgbClr val="4D4D4D"/>
        </a:dk1>
        <a:lt1>
          <a:srgbClr val="FFFFFF"/>
        </a:lt1>
        <a:dk2>
          <a:srgbClr val="000000"/>
        </a:dk2>
        <a:lt2>
          <a:srgbClr val="0033CC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99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Year 2">
        <a:dk1>
          <a:srgbClr val="4D4D4D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737373"/>
        </a:accent6>
        <a:hlink>
          <a:srgbClr val="6633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Year 3">
        <a:dk1>
          <a:srgbClr val="4D4D4D"/>
        </a:dk1>
        <a:lt1>
          <a:srgbClr val="FFFFFF"/>
        </a:lt1>
        <a:dk2>
          <a:srgbClr val="000000"/>
        </a:dk2>
        <a:lt2>
          <a:srgbClr val="336699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404040"/>
        </a:accent4>
        <a:accent5>
          <a:srgbClr val="FFE2AA"/>
        </a:accent5>
        <a:accent6>
          <a:srgbClr val="B92D00"/>
        </a:accent6>
        <a:hlink>
          <a:srgbClr val="6633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</Template>
  <TotalTime>712</TotalTime>
  <Words>1047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Verdana</vt:lpstr>
      <vt:lpstr>굴림</vt:lpstr>
      <vt:lpstr>NewYear</vt:lpstr>
      <vt:lpstr>История праздника  Нового года</vt:lpstr>
      <vt:lpstr>Слайд 2</vt:lpstr>
      <vt:lpstr>Слайд 3</vt:lpstr>
      <vt:lpstr>          Откуда пришел        обычай встречать               Новый Год?</vt:lpstr>
      <vt:lpstr>Слайд 5</vt:lpstr>
      <vt:lpstr>Слайд 6</vt:lpstr>
      <vt:lpstr>             ИСТОРИЯ          НОВОГОДНЕЙ                    ЁЛКИ</vt:lpstr>
      <vt:lpstr>          </vt:lpstr>
      <vt:lpstr>          </vt:lpstr>
      <vt:lpstr>          </vt:lpstr>
      <vt:lpstr>Слайд 11</vt:lpstr>
      <vt:lpstr>Слайд 12</vt:lpstr>
      <vt:lpstr>Слайд 13</vt:lpstr>
      <vt:lpstr>Слайд 14</vt:lpstr>
      <vt:lpstr>             Великий Устюг</vt:lpstr>
      <vt:lpstr>К дому Деда Мороза ведет  Тропа Сказок </vt:lpstr>
      <vt:lpstr>Слайд 17</vt:lpstr>
      <vt:lpstr>    Новогодние приметы</vt:lpstr>
      <vt:lpstr>Слайд 19</vt:lpstr>
    </vt:vector>
  </TitlesOfParts>
  <Company>hc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</dc:title>
  <dc:creator>Elena</dc:creator>
  <cp:lastModifiedBy>Zam3</cp:lastModifiedBy>
  <cp:revision>34</cp:revision>
  <dcterms:created xsi:type="dcterms:W3CDTF">2009-11-30T11:37:19Z</dcterms:created>
  <dcterms:modified xsi:type="dcterms:W3CDTF">2020-12-26T08:49:37Z</dcterms:modified>
</cp:coreProperties>
</file>