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68" r:id="rId3"/>
    <p:sldId id="266" r:id="rId4"/>
    <p:sldId id="267" r:id="rId5"/>
    <p:sldId id="265" r:id="rId6"/>
    <p:sldId id="263" r:id="rId7"/>
    <p:sldId id="262" r:id="rId8"/>
    <p:sldId id="274" r:id="rId9"/>
    <p:sldId id="257" r:id="rId10"/>
    <p:sldId id="276" r:id="rId11"/>
    <p:sldId id="273" r:id="rId12"/>
    <p:sldId id="261" r:id="rId13"/>
    <p:sldId id="272" r:id="rId14"/>
    <p:sldId id="259" r:id="rId15"/>
    <p:sldId id="264" r:id="rId16"/>
    <p:sldId id="260" r:id="rId17"/>
    <p:sldId id="270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C374-98D6-4407-8322-9D965083907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FDBE-93BB-487D-8028-13BAFDC2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2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FDBE-93BB-487D-8028-13BAFDC27FA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D80A-CDED-4B07-8B79-20AA498F072E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8E1D9-BC3C-4E9F-B38E-BE3EFD15B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i.ru/wallpapers/30802085a41af769e37b5f3481fc2715/1734_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ni.ru/wallpapers/30802085a41af769e37b5f3481fc2715/1734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427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Book Antiqua" pitchFamily="18" charset="0"/>
              </a:rPr>
              <a:t>       Рождественские        </a:t>
            </a:r>
            <a:r>
              <a:rPr lang="ru-RU" sz="6600" b="1" dirty="0" smtClean="0">
                <a:solidFill>
                  <a:srgbClr val="7030A0"/>
                </a:solidFill>
                <a:latin typeface="Book Antiqua" pitchFamily="18" charset="0"/>
              </a:rPr>
              <a:t>традиции в России</a:t>
            </a:r>
            <a:endParaRPr lang="ru-RU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4429132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57430"/>
            <a:ext cx="3581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072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Обычай наряжать на Рождество </a:t>
            </a:r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елку </a:t>
            </a:r>
            <a:r>
              <a:rPr lang="ru-RU" sz="3200" b="1" dirty="0" smtClean="0">
                <a:latin typeface="Book Antiqua" pitchFamily="18" charset="0"/>
              </a:rPr>
              <a:t>пришел в Россию из Европы при </a:t>
            </a:r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Петре I</a:t>
            </a:r>
            <a:r>
              <a:rPr lang="ru-RU" sz="3200" b="1" dirty="0" smtClean="0">
                <a:latin typeface="Book Antiqua" pitchFamily="18" charset="0"/>
              </a:rPr>
              <a:t>, он имеет немецкое происхождение. Однако почитание ели как священного дерева изначально не германское, а кельтское. В культуре галлов ель была воплощением Древа Жизни благодаря своим вечно зеленым ветвям.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5396" y="3071810"/>
            <a:ext cx="2408604" cy="33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000240"/>
            <a:ext cx="3524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500042"/>
            <a:ext cx="700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Рождественские гадания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357430"/>
            <a:ext cx="5715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214291"/>
            <a:ext cx="80010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ремя под Новый Год, под Рождество и под Крещение считалось самым подходящим для гаданий.. Способов гадания довольно много, а особо рисковые гадания происходили непременно ночью, при свете горящей свечи и перед зеркалом, тогда и вызывалась нечистая сила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19465"/>
            <a:ext cx="4888912" cy="34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64294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Подблюдные гадания 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Собравшись в тесный кружок, желающие испытать свою судьбу складывали в блюдце колечки, сережки, запонки и т. п. — по одной вещице с каждого, затем накрывали его салфеткой, встряхивали и начинали петь так называемые подблюдные песни. 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6572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Гадание на воске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Нужно разжечь свечу, наклонить над миской с водой и дать стечь воску. В воде окажется несколько восковых капель – замысловатые фигуры. Их-то и вынимают из воды, истолковывая как подсказку о будущем.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92893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Некоторые фигурки имеют особое значение, например</a:t>
            </a:r>
            <a:r>
              <a:rPr lang="ru-RU" sz="2800" dirty="0" smtClean="0">
                <a:latin typeface="Book Antiqua" pitchFamily="18" charset="0"/>
              </a:rPr>
              <a:t>:</a:t>
            </a:r>
          </a:p>
          <a:p>
            <a:r>
              <a:rPr lang="ru-RU" sz="2800" dirty="0" smtClean="0">
                <a:latin typeface="Book Antiqua" pitchFamily="18" charset="0"/>
              </a:rPr>
              <a:t> - много полосок – к дорогам и переездам;</a:t>
            </a:r>
          </a:p>
          <a:p>
            <a:r>
              <a:rPr lang="ru-RU" sz="2800" dirty="0" smtClean="0">
                <a:latin typeface="Book Antiqua" pitchFamily="18" charset="0"/>
              </a:rPr>
              <a:t> - много мелких капель воска в миске – к деньгам;</a:t>
            </a:r>
          </a:p>
          <a:p>
            <a:r>
              <a:rPr lang="ru-RU" sz="2800" dirty="0" smtClean="0">
                <a:latin typeface="Book Antiqua" pitchFamily="18" charset="0"/>
              </a:rPr>
              <a:t>- виноград всегда очень хороший знак, предсказывает любовь, дружбу, удачу, достаток в доме;</a:t>
            </a:r>
          </a:p>
          <a:p>
            <a:r>
              <a:rPr lang="ru-RU" sz="2800" dirty="0" smtClean="0">
                <a:latin typeface="Book Antiqua" pitchFamily="18" charset="0"/>
              </a:rPr>
              <a:t> - гриб – жизненная сила, долголетие;</a:t>
            </a:r>
          </a:p>
          <a:p>
            <a:r>
              <a:rPr lang="ru-RU" sz="2800" dirty="0" smtClean="0">
                <a:latin typeface="Book Antiqua" pitchFamily="18" charset="0"/>
              </a:rPr>
              <a:t> - дракон – осуществление надежд, завершение труда;</a:t>
            </a:r>
          </a:p>
          <a:p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- звездочки – удача на службе, в учебе;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214338"/>
            <a:ext cx="9286908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0056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Гадание на кофейной гуще</a:t>
            </a:r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Нужно выпить чашку кофе, накрыть её блюдцем и опрокинуть трижды вверх-вниз. Гуща при этом расползется по дну, образуя различные фигуры, по которым и нужно гадать.</a:t>
            </a:r>
          </a:p>
          <a:p>
            <a:r>
              <a:rPr lang="ru-RU" sz="2800" dirty="0" smtClean="0">
                <a:latin typeface="Book Antiqua" pitchFamily="18" charset="0"/>
              </a:rPr>
              <a:t>Например, контур собаки будет символизировать дружбу, контур леса – богатство.</a:t>
            </a:r>
          </a:p>
          <a:p>
            <a:endParaRPr lang="ru-RU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4202757" cy="42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572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А вот современный способ гадания 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по телевизору или радио.</a:t>
            </a:r>
            <a:endParaRPr lang="ru-R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Нужно сосредоточиться на своем вопросе, посидев несколько минут в тишине комнаты. Затем задать вопрос вслух и включить телевизор или радио. Первые услышанные слова и будут ответом на заданный вами вопрос. Это могут быть речь, может быть и песня – просто проанализируйте услышанное.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2779" y="4429132"/>
            <a:ext cx="3401221" cy="22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-214338"/>
            <a:ext cx="3476616" cy="23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Book Antiqua" pitchFamily="18" charset="0"/>
              </a:rPr>
              <a:t>С </a:t>
            </a:r>
            <a:r>
              <a:rPr lang="ru-RU" sz="3200" b="1" dirty="0">
                <a:solidFill>
                  <a:srgbClr val="FF0000"/>
                </a:solidFill>
                <a:latin typeface="Book Antiqua" pitchFamily="18" charset="0"/>
              </a:rPr>
              <a:t>Рождеством Христовым </a:t>
            </a:r>
            <a:r>
              <a:rPr lang="ru-RU" sz="3200" b="1" dirty="0">
                <a:latin typeface="Book Antiqua" pitchFamily="18" charset="0"/>
              </a:rPr>
              <a:t>я Вас поздравляю!</a:t>
            </a:r>
          </a:p>
          <a:p>
            <a:r>
              <a:rPr lang="ru-RU" sz="3200" b="1" dirty="0">
                <a:latin typeface="Book Antiqua" pitchFamily="18" charset="0"/>
              </a:rPr>
              <a:t> Счастья и здоровья, блага всем желаю,</a:t>
            </a:r>
          </a:p>
          <a:p>
            <a:r>
              <a:rPr lang="ru-RU" sz="3200" b="1" dirty="0">
                <a:latin typeface="Book Antiqua" pitchFamily="18" charset="0"/>
              </a:rPr>
              <a:t> Святости, лукавства - в меру чтоб всего,</a:t>
            </a:r>
          </a:p>
          <a:p>
            <a:r>
              <a:rPr lang="ru-RU" sz="3200" b="1" dirty="0">
                <a:latin typeface="Book Antiqua" pitchFamily="18" charset="0"/>
              </a:rPr>
              <a:t> Радости, удачи. Плохого - ничего!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 r="12977" b="7316"/>
          <a:stretch>
            <a:fillRect/>
          </a:stretch>
        </p:blipFill>
        <p:spPr bwMode="auto">
          <a:xfrm>
            <a:off x="0" y="4143356"/>
            <a:ext cx="30718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143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Рождеству, </a:t>
            </a:r>
            <a:r>
              <a:rPr lang="ru-RU" sz="3200" dirty="0" smtClean="0">
                <a:latin typeface="Book Antiqua" pitchFamily="18" charset="0"/>
              </a:rPr>
              <a:t>отмечающемуся в России </a:t>
            </a: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7 января</a:t>
            </a:r>
            <a:r>
              <a:rPr lang="ru-RU" sz="3200" dirty="0" smtClean="0">
                <a:latin typeface="Book Antiqua" pitchFamily="18" charset="0"/>
              </a:rPr>
              <a:t>, предшествует 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Сочельник</a:t>
            </a:r>
            <a:r>
              <a:rPr lang="ru-RU" sz="3200" dirty="0" smtClean="0">
                <a:latin typeface="Book Antiqua" pitchFamily="18" charset="0"/>
              </a:rPr>
              <a:t> – заключительный день Рождественского поста. Происходит название слова «сочельник» от слова «</a:t>
            </a: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сочиво</a:t>
            </a:r>
            <a:r>
              <a:rPr lang="ru-RU" sz="3200" dirty="0" smtClean="0">
                <a:latin typeface="Book Antiqua" pitchFamily="18" charset="0"/>
              </a:rPr>
              <a:t>». Это название традиционного обрядового блюда, обязательно готовящегося в дни сочельников – Рождественского (</a:t>
            </a: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6 января</a:t>
            </a:r>
            <a:r>
              <a:rPr lang="ru-RU" sz="3200" dirty="0" smtClean="0">
                <a:latin typeface="Book Antiqua" pitchFamily="18" charset="0"/>
              </a:rPr>
              <a:t>) и Крещенского (</a:t>
            </a: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18 января</a:t>
            </a:r>
            <a:r>
              <a:rPr lang="ru-RU" sz="3200" dirty="0" smtClean="0">
                <a:latin typeface="Book Antiqua" pitchFamily="18" charset="0"/>
              </a:rPr>
              <a:t>). </a:t>
            </a: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Сочиво </a:t>
            </a:r>
            <a:r>
              <a:rPr lang="ru-RU" sz="3200" dirty="0" smtClean="0">
                <a:latin typeface="Book Antiqua" pitchFamily="18" charset="0"/>
              </a:rPr>
              <a:t>– это крупяная постная каша с мёдом или орехами, или баранки с маковым «молоком».</a:t>
            </a:r>
            <a:endParaRPr lang="ru-RU" sz="3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52149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Для традиционного украшения и сервировки Рождественского праздничного стола в дом приносили свежее сено, которое раскладывали по столу в память о яслях, в которых лежал новорожденный 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Иисус.</a:t>
            </a:r>
            <a:r>
              <a:rPr lang="ru-RU" sz="3200" b="1" dirty="0" smtClean="0">
                <a:latin typeface="Book Antiqua" pitchFamily="18" charset="0"/>
              </a:rPr>
              <a:t> 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8781" y="785794"/>
            <a:ext cx="3605219" cy="513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4357694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Конечно, это могут быть блюда и попроще, но количество их желательно быть двенадцать.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46"/>
            <a:ext cx="4667272" cy="35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4138" y="642918"/>
            <a:ext cx="3368065" cy="22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3579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А уже на следующий день, в сам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праздник Рождества 7 января</a:t>
            </a:r>
            <a:r>
              <a:rPr lang="ru-RU" sz="2400" b="1" dirty="0" smtClean="0">
                <a:latin typeface="Book Antiqua" pitchFamily="18" charset="0"/>
              </a:rPr>
              <a:t>, на стол подаются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12 блюд</a:t>
            </a:r>
            <a:r>
              <a:rPr lang="ru-RU" sz="2400" b="1" dirty="0" smtClean="0">
                <a:latin typeface="Book Antiqua" pitchFamily="18" charset="0"/>
              </a:rPr>
              <a:t>. Кроме сочива это могут быть и блины, заливная рыба, окорок, домашняя колбаса, фаршированный жареный поросенок, утка или гусь с яблоками или с капустой, студень, бараний бок с кашей, буженина, а также пироги и пряники.</a:t>
            </a:r>
          </a:p>
          <a:p>
            <a:endParaRPr lang="ru-RU" sz="24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Святки</a:t>
            </a:r>
            <a:r>
              <a:rPr lang="ru-RU" sz="2800" dirty="0" smtClean="0"/>
              <a:t> – </a:t>
            </a:r>
            <a:r>
              <a:rPr lang="ru-RU" sz="2800" dirty="0" smtClean="0">
                <a:latin typeface="Book Antiqua" pitchFamily="18" charset="0"/>
              </a:rPr>
              <a:t>это две недели зимних праздников, начинавшиеся от </a:t>
            </a:r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Рождества</a:t>
            </a:r>
            <a:r>
              <a:rPr lang="ru-RU" sz="2800" dirty="0" smtClean="0">
                <a:latin typeface="Book Antiqua" pitchFamily="18" charset="0"/>
              </a:rPr>
              <a:t> и продолжавшиеся до </a:t>
            </a:r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Крещения (19 января). </a:t>
            </a:r>
            <a:r>
              <a:rPr lang="ru-RU" sz="2800" dirty="0" smtClean="0">
                <a:latin typeface="Book Antiqua" pitchFamily="18" charset="0"/>
              </a:rPr>
              <a:t>Всегда Святки являлись основным зимним праздником на Руси.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19303"/>
            <a:ext cx="4929222" cy="45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Состязания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«Достань сапог» </a:t>
            </a:r>
            <a:r>
              <a:rPr lang="ru-RU" sz="2800" dirty="0" smtClean="0">
                <a:latin typeface="Book Antiqua" pitchFamily="18" charset="0"/>
              </a:rPr>
              <a:t>– известно издавна на Руси: во время проведения ярмарок самым ловким и сильным предлагалось достать сапоги со столба, смазанного маслом и дёгтем.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785747"/>
            <a:ext cx="7191372" cy="47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715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Состязания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«Удаль молодецкая» </a:t>
            </a:r>
            <a:r>
              <a:rPr lang="ru-RU" sz="2800" b="1" dirty="0" smtClean="0">
                <a:latin typeface="Book Antiqua" pitchFamily="18" charset="0"/>
              </a:rPr>
              <a:t>– старинная русская забава по </a:t>
            </a:r>
            <a:r>
              <a:rPr lang="ru-RU" sz="2800" b="1" dirty="0" err="1" smtClean="0">
                <a:latin typeface="Book Antiqua" pitchFamily="18" charset="0"/>
              </a:rPr>
              <a:t>перетягиванию</a:t>
            </a:r>
            <a:r>
              <a:rPr lang="ru-RU" sz="2800" b="1" dirty="0" smtClean="0">
                <a:latin typeface="Book Antiqua" pitchFamily="18" charset="0"/>
              </a:rPr>
              <a:t> команды противника к себе при помощи каната.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4000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В старину принято было колядовать.</a:t>
            </a:r>
            <a:endParaRPr lang="ru-R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 Воробушек летит,</a:t>
            </a:r>
          </a:p>
          <a:p>
            <a:r>
              <a:rPr lang="ru-RU" sz="2800" dirty="0" smtClean="0">
                <a:latin typeface="Book Antiqua" pitchFamily="18" charset="0"/>
              </a:rPr>
              <a:t> Хвостиком вертит,</a:t>
            </a:r>
          </a:p>
          <a:p>
            <a:r>
              <a:rPr lang="ru-RU" sz="2800" dirty="0" smtClean="0">
                <a:latin typeface="Book Antiqua" pitchFamily="18" charset="0"/>
              </a:rPr>
              <a:t> А вы, люди, знайте,</a:t>
            </a:r>
          </a:p>
          <a:p>
            <a:r>
              <a:rPr lang="ru-RU" sz="2800" dirty="0" smtClean="0">
                <a:latin typeface="Book Antiqua" pitchFamily="18" charset="0"/>
              </a:rPr>
              <a:t> Столы застилайте,</a:t>
            </a:r>
          </a:p>
          <a:p>
            <a:r>
              <a:rPr lang="ru-RU" sz="2800" dirty="0" smtClean="0">
                <a:latin typeface="Book Antiqua" pitchFamily="18" charset="0"/>
              </a:rPr>
              <a:t> Гостей принимайте,</a:t>
            </a:r>
          </a:p>
          <a:p>
            <a:r>
              <a:rPr lang="ru-RU" sz="2800" dirty="0" smtClean="0">
                <a:latin typeface="Book Antiqua" pitchFamily="18" charset="0"/>
              </a:rPr>
              <a:t> Рождество встречайте!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71480"/>
            <a:ext cx="4815780" cy="459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316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214290"/>
            <a:ext cx="42148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Book Antiqua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Book Antiqua" pitchFamily="18" charset="0"/>
              </a:rPr>
              <a:t>Рождество, рождество</a:t>
            </a:r>
          </a:p>
          <a:p>
            <a:r>
              <a:rPr lang="ru-RU" sz="3200" b="1" dirty="0">
                <a:latin typeface="Book Antiqua" pitchFamily="18" charset="0"/>
              </a:rPr>
              <a:t> Много снега намело</a:t>
            </a:r>
          </a:p>
          <a:p>
            <a:r>
              <a:rPr lang="ru-RU" sz="3200" b="1" dirty="0">
                <a:latin typeface="Book Antiqua" pitchFamily="18" charset="0"/>
              </a:rPr>
              <a:t> Мы идём откапывать, деньги зарабатывать</a:t>
            </a:r>
          </a:p>
          <a:p>
            <a:r>
              <a:rPr lang="ru-RU" sz="3200" b="1" dirty="0">
                <a:latin typeface="Book Antiqua" pitchFamily="18" charset="0"/>
              </a:rPr>
              <a:t> Открывайте сундучки</a:t>
            </a:r>
          </a:p>
          <a:p>
            <a:r>
              <a:rPr lang="ru-RU" sz="3200" b="1" dirty="0">
                <a:latin typeface="Book Antiqua" pitchFamily="18" charset="0"/>
              </a:rPr>
              <a:t> Подавайте пятачки</a:t>
            </a:r>
          </a:p>
          <a:p>
            <a:r>
              <a:rPr lang="ru-RU" sz="3200" b="1" dirty="0">
                <a:solidFill>
                  <a:srgbClr val="FF0000"/>
                </a:solidFill>
                <a:latin typeface="Book Antiqua" pitchFamily="18" charset="0"/>
              </a:rPr>
              <a:t> Хозяйка с хозяином</a:t>
            </a:r>
          </a:p>
          <a:p>
            <a:r>
              <a:rPr lang="ru-RU" sz="3200" b="1" dirty="0">
                <a:solidFill>
                  <a:srgbClr val="FF0000"/>
                </a:solidFill>
                <a:latin typeface="Book Antiqua" pitchFamily="18" charset="0"/>
              </a:rPr>
              <a:t> с праздником.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4572032" cy="36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717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16</cp:revision>
  <dcterms:created xsi:type="dcterms:W3CDTF">2012-01-01T08:10:31Z</dcterms:created>
  <dcterms:modified xsi:type="dcterms:W3CDTF">2020-12-25T03:21:34Z</dcterms:modified>
</cp:coreProperties>
</file>