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82" r:id="rId4"/>
    <p:sldId id="260" r:id="rId5"/>
    <p:sldId id="257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2" r:id="rId16"/>
    <p:sldId id="271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3" r:id="rId25"/>
    <p:sldId id="281" r:id="rId26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12/25/2020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12/25/2020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12/25/2020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12/25/2020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12/25/2020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12/25/2020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12/25/2020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12/25/2020</a:t>
            </a:fld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12/25/2020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12/25/2020</a:t>
            </a:fld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12/25/2020</a:t>
            </a:fld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12/25/2020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7" Type="http://schemas.openxmlformats.org/officeDocument/2006/relationships/image" Target="../media/image62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jpeg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0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05000" y="1295400"/>
            <a:ext cx="6553200" cy="2057400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ИГРУШКИ </a:t>
            </a:r>
            <a:br>
              <a:rPr lang="ru-RU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 БУМАГИ </a:t>
            </a:r>
            <a:br>
              <a:rPr lang="ru-RU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ОСНОВЕ КОНУСА</a:t>
            </a:r>
            <a:endParaRPr lang="ru-RU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00600" y="5410200"/>
            <a:ext cx="4114800" cy="1219200"/>
          </a:xfrm>
        </p:spPr>
        <p:txBody>
          <a:bodyPr/>
          <a:lstStyle/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81200" y="381000"/>
            <a:ext cx="6781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/>
              <a:t>УРОКИ ТЕХНОЛОГИИ</a:t>
            </a:r>
            <a:endParaRPr lang="ru-RU" sz="4400" dirty="0"/>
          </a:p>
        </p:txBody>
      </p:sp>
      <p:pic>
        <p:nvPicPr>
          <p:cNvPr id="5" name="Рисунок 4" descr="1305907664_veselye-zveryata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3429000"/>
            <a:ext cx="3401786" cy="3429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00600" y="274638"/>
            <a:ext cx="3810000" cy="71596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Весёлая медуза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28600" y="457200"/>
            <a:ext cx="4267200" cy="6096000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Веселая медуза - обитательница морей - тоже хочет подружиться с вами. Чтоб ее сделать, нужно свернуть два конуса и склеить их между собой, как показано на схеме. Не забудьте вставить между ними бахрому на щечках. Сверните в кольцо юбочку, проденьте сквозь нее полоски и приклейте к нижней части конуса. Затем приклейте юбочку и бумажная медуза готова.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5" name="Содержимое 4" descr="1305907664_veselye-zveryata1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rcRect b="8515"/>
          <a:stretch>
            <a:fillRect/>
          </a:stretch>
        </p:blipFill>
        <p:spPr>
          <a:xfrm>
            <a:off x="4799428" y="1219200"/>
            <a:ext cx="3963572" cy="5257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00600" y="274638"/>
            <a:ext cx="3810000" cy="71596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Пингвин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28600" y="990600"/>
            <a:ext cx="4114800" cy="5562600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Пингвин - житель Антарктиды приветствует вас. Чтобы сделать такого бумажного пингвина, нужно свернуть полукруг и склееть его - это будет туловище. К туловищу приклейте согнутый посередине клюв, брови, глаза и крылышки. С внутренней стороны приклейте хохолок, лапки и хвост.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5" name="Содержимое 4" descr="1305907664_veselye-zveryata1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rcRect l="13458"/>
          <a:stretch>
            <a:fillRect/>
          </a:stretch>
        </p:blipFill>
        <p:spPr>
          <a:xfrm>
            <a:off x="4800600" y="1199901"/>
            <a:ext cx="3963572" cy="52394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382000" cy="1858962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Мы своими руками можем превратить обыкновенный конус в веселую игрушку, и не одну, а великое множество. </a:t>
            </a:r>
            <a:b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74763759_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b="27778"/>
          <a:stretch>
            <a:fillRect/>
          </a:stretch>
        </p:blipFill>
        <p:spPr>
          <a:xfrm>
            <a:off x="381000" y="1828800"/>
            <a:ext cx="4220308" cy="2286000"/>
          </a:xfrm>
        </p:spPr>
      </p:pic>
      <p:pic>
        <p:nvPicPr>
          <p:cNvPr id="6" name="Содержимое 5" descr="58974efbb462a8d87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rcRect b="16667"/>
          <a:stretch>
            <a:fillRect/>
          </a:stretch>
        </p:blipFill>
        <p:spPr>
          <a:xfrm>
            <a:off x="4876800" y="1828800"/>
            <a:ext cx="3657600" cy="2286000"/>
          </a:xfrm>
        </p:spPr>
      </p:pic>
      <p:pic>
        <p:nvPicPr>
          <p:cNvPr id="8" name="Рисунок 7" descr="DSC02047.JPG"/>
          <p:cNvPicPr>
            <a:picLocks noChangeAspect="1"/>
          </p:cNvPicPr>
          <p:nvPr/>
        </p:nvPicPr>
        <p:blipFill>
          <a:blip r:embed="rId4" cstate="print"/>
          <a:srcRect t="28718" r="3846"/>
          <a:stretch>
            <a:fillRect/>
          </a:stretch>
        </p:blipFill>
        <p:spPr>
          <a:xfrm>
            <a:off x="4648200" y="4343400"/>
            <a:ext cx="4038600" cy="2245462"/>
          </a:xfrm>
          <a:prstGeom prst="rect">
            <a:avLst/>
          </a:prstGeom>
        </p:spPr>
      </p:pic>
      <p:pic>
        <p:nvPicPr>
          <p:cNvPr id="9" name="Рисунок 8" descr="p1050201.jpg"/>
          <p:cNvPicPr>
            <a:picLocks noChangeAspect="1"/>
          </p:cNvPicPr>
          <p:nvPr/>
        </p:nvPicPr>
        <p:blipFill>
          <a:blip r:embed="rId5" cstate="print"/>
          <a:srcRect t="13077" r="3846" b="11026"/>
          <a:stretch>
            <a:fillRect/>
          </a:stretch>
        </p:blipFill>
        <p:spPr>
          <a:xfrm>
            <a:off x="457200" y="4343400"/>
            <a:ext cx="3810000" cy="2255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458200" cy="2392362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Соединяя различные конусы между собой, придавая им причудливый окрас, дополняя их различными деталями, ты можешь создать целую коллекцию игрушек, различных по характеру.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_02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l="18750" r="8333"/>
          <a:stretch>
            <a:fillRect/>
          </a:stretch>
        </p:blipFill>
        <p:spPr>
          <a:xfrm>
            <a:off x="533400" y="2895599"/>
            <a:ext cx="3505200" cy="3605349"/>
          </a:xfrm>
        </p:spPr>
      </p:pic>
      <p:pic>
        <p:nvPicPr>
          <p:cNvPr id="5" name="Содержимое 4" descr="_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rcRect b="7285"/>
          <a:stretch>
            <a:fillRect/>
          </a:stretch>
        </p:blipFill>
        <p:spPr>
          <a:xfrm>
            <a:off x="4876800" y="4361416"/>
            <a:ext cx="3886200" cy="2284542"/>
          </a:xfrm>
        </p:spPr>
      </p:pic>
      <p:pic>
        <p:nvPicPr>
          <p:cNvPr id="7" name="Рисунок 6" descr="0_407a2_247b215_L.jpg"/>
          <p:cNvPicPr>
            <a:picLocks noChangeAspect="1"/>
          </p:cNvPicPr>
          <p:nvPr/>
        </p:nvPicPr>
        <p:blipFill>
          <a:blip r:embed="rId4" cstate="print"/>
          <a:srcRect l="16092" t="9399" r="25285" b="5547"/>
          <a:stretch>
            <a:fillRect/>
          </a:stretch>
        </p:blipFill>
        <p:spPr>
          <a:xfrm>
            <a:off x="7010400" y="1752600"/>
            <a:ext cx="1745974" cy="2362200"/>
          </a:xfrm>
          <a:prstGeom prst="rect">
            <a:avLst/>
          </a:prstGeom>
        </p:spPr>
      </p:pic>
      <p:pic>
        <p:nvPicPr>
          <p:cNvPr id="8" name="Рисунок 7" descr="81934469_x_346d3cb8.jpg"/>
          <p:cNvPicPr>
            <a:picLocks noChangeAspect="1"/>
          </p:cNvPicPr>
          <p:nvPr/>
        </p:nvPicPr>
        <p:blipFill>
          <a:blip r:embed="rId5" cstate="print"/>
          <a:srcRect l="16368" t="17778" r="11782" b="12222"/>
          <a:stretch>
            <a:fillRect/>
          </a:stretch>
        </p:blipFill>
        <p:spPr>
          <a:xfrm>
            <a:off x="5029200" y="2286000"/>
            <a:ext cx="1438124" cy="19276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382000" cy="2163762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изготовления конуса, начерти циркулем круг, раздели его на 4 равных сектора. Вырежь и убери 1 сектор из круга. 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6" name="Содержимое 5" descr="конус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3124200" y="2106649"/>
            <a:ext cx="5603888" cy="4522751"/>
          </a:xfrm>
        </p:spPr>
      </p:pic>
      <p:pic>
        <p:nvPicPr>
          <p:cNvPr id="9" name="Содержимое 8" descr="eca0bad1d660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rcRect l="2499" r="22535"/>
          <a:stretch>
            <a:fillRect/>
          </a:stretch>
        </p:blipFill>
        <p:spPr>
          <a:xfrm>
            <a:off x="228600" y="2133600"/>
            <a:ext cx="2514600" cy="447242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52400" y="274638"/>
            <a:ext cx="8534400" cy="2620962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Соедини при помощи клея правую и левую стороны круга — получился широкий конус. размер конуса строго зависит от использования частей круга в работе: от острого (одна часть) до широкого (3 части).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3" descr="71a8e7b28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3733800"/>
            <a:ext cx="8382000" cy="2895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28600" y="274638"/>
            <a:ext cx="8382000" cy="3687762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рисунках предложены несколько вариантов изготовления поделок на основе конуса. Внимательно рассмотри рисунки, определи, какого размера конусы тебе понадобятся для работы, и начинай великое превращение обыкновенного конуса в веселую поделку!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Содержимое 9" descr="30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886200" y="4038600"/>
            <a:ext cx="4797972" cy="2590800"/>
          </a:xfrm>
        </p:spPr>
      </p:pic>
      <p:pic>
        <p:nvPicPr>
          <p:cNvPr id="11" name="Рисунок 10" descr="DSC02052.JPG"/>
          <p:cNvPicPr>
            <a:picLocks noChangeAspect="1"/>
          </p:cNvPicPr>
          <p:nvPr/>
        </p:nvPicPr>
        <p:blipFill>
          <a:blip r:embed="rId3" cstate="print"/>
          <a:srcRect t="26667" r="5556" b="21667"/>
          <a:stretch>
            <a:fillRect/>
          </a:stretch>
        </p:blipFill>
        <p:spPr>
          <a:xfrm>
            <a:off x="228599" y="4038600"/>
            <a:ext cx="3551903" cy="2590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8" descr="73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28599" y="228600"/>
            <a:ext cx="4180523" cy="6400800"/>
          </a:xfrm>
        </p:spPr>
      </p:pic>
      <p:pic>
        <p:nvPicPr>
          <p:cNvPr id="10" name="Рисунок 9" descr="687474703a2f2f636875646f6d616c697368692e636f6d2f77702d636f6e74656e742f75706c6f6164732f323031322f31322f6465642d6d6f726f7a2d736e656775726f63686b61312e6a7067.jpg"/>
          <p:cNvPicPr>
            <a:picLocks noChangeAspect="1"/>
          </p:cNvPicPr>
          <p:nvPr/>
        </p:nvPicPr>
        <p:blipFill>
          <a:blip r:embed="rId3" cstate="print"/>
          <a:srcRect l="3846" t="14805" r="2308" b="26988"/>
          <a:stretch>
            <a:fillRect/>
          </a:stretch>
        </p:blipFill>
        <p:spPr>
          <a:xfrm>
            <a:off x="4267200" y="2438400"/>
            <a:ext cx="2970028" cy="2093626"/>
          </a:xfrm>
          <a:prstGeom prst="rect">
            <a:avLst/>
          </a:prstGeom>
        </p:spPr>
      </p:pic>
      <p:pic>
        <p:nvPicPr>
          <p:cNvPr id="11" name="Рисунок 10" descr="img_1143.jpg"/>
          <p:cNvPicPr>
            <a:picLocks noChangeAspect="1"/>
          </p:cNvPicPr>
          <p:nvPr/>
        </p:nvPicPr>
        <p:blipFill>
          <a:blip r:embed="rId4" cstate="print"/>
          <a:srcRect l="3846" t="4872" r="5385" b="6923"/>
          <a:stretch>
            <a:fillRect/>
          </a:stretch>
        </p:blipFill>
        <p:spPr>
          <a:xfrm>
            <a:off x="5791200" y="4495800"/>
            <a:ext cx="2927498" cy="2133600"/>
          </a:xfrm>
          <a:prstGeom prst="rect">
            <a:avLst/>
          </a:prstGeom>
        </p:spPr>
      </p:pic>
      <p:pic>
        <p:nvPicPr>
          <p:cNvPr id="12" name="Рисунок 11" descr="pod112.jpg"/>
          <p:cNvPicPr>
            <a:picLocks noChangeAspect="1"/>
          </p:cNvPicPr>
          <p:nvPr/>
        </p:nvPicPr>
        <p:blipFill>
          <a:blip r:embed="rId5" cstate="print"/>
          <a:srcRect b="6069"/>
          <a:stretch>
            <a:fillRect/>
          </a:stretch>
        </p:blipFill>
        <p:spPr>
          <a:xfrm>
            <a:off x="6096000" y="152400"/>
            <a:ext cx="2595196" cy="2409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88bf2b5cdf6b3c0440568728d88b950c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419600" y="304800"/>
            <a:ext cx="4293929" cy="6324600"/>
          </a:xfrm>
        </p:spPr>
      </p:pic>
      <p:pic>
        <p:nvPicPr>
          <p:cNvPr id="5" name="Рисунок 4" descr="89386418_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304800"/>
            <a:ext cx="3580524" cy="2957513"/>
          </a:xfrm>
          <a:prstGeom prst="rect">
            <a:avLst/>
          </a:prstGeom>
        </p:spPr>
      </p:pic>
      <p:pic>
        <p:nvPicPr>
          <p:cNvPr id="6" name="Рисунок 5" descr="christmas-decorations-4-e1354135937227.jpg"/>
          <p:cNvPicPr>
            <a:picLocks noChangeAspect="1"/>
          </p:cNvPicPr>
          <p:nvPr/>
        </p:nvPicPr>
        <p:blipFill>
          <a:blip r:embed="rId4" cstate="print"/>
          <a:srcRect b="5263"/>
          <a:stretch>
            <a:fillRect/>
          </a:stretch>
        </p:blipFill>
        <p:spPr>
          <a:xfrm>
            <a:off x="381000" y="3581400"/>
            <a:ext cx="3810000" cy="274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0000001_2044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" y="152400"/>
            <a:ext cx="2942376" cy="2971800"/>
          </a:xfrm>
        </p:spPr>
      </p:pic>
      <p:pic>
        <p:nvPicPr>
          <p:cNvPr id="5" name="Рисунок 4" descr="5-na_golubom.jpg"/>
          <p:cNvPicPr>
            <a:picLocks noChangeAspect="1"/>
          </p:cNvPicPr>
          <p:nvPr/>
        </p:nvPicPr>
        <p:blipFill>
          <a:blip r:embed="rId3" cstate="print"/>
          <a:srcRect l="8462" t="8710" r="10000" b="8710"/>
          <a:stretch>
            <a:fillRect/>
          </a:stretch>
        </p:blipFill>
        <p:spPr>
          <a:xfrm>
            <a:off x="3048000" y="152400"/>
            <a:ext cx="3281363" cy="2971800"/>
          </a:xfrm>
          <a:prstGeom prst="rect">
            <a:avLst/>
          </a:prstGeom>
        </p:spPr>
      </p:pic>
      <p:pic>
        <p:nvPicPr>
          <p:cNvPr id="6" name="Рисунок 5" descr="paper_angel.jpg"/>
          <p:cNvPicPr>
            <a:picLocks noChangeAspect="1"/>
          </p:cNvPicPr>
          <p:nvPr/>
        </p:nvPicPr>
        <p:blipFill>
          <a:blip r:embed="rId4" cstate="print"/>
          <a:srcRect b="2857"/>
          <a:stretch>
            <a:fillRect/>
          </a:stretch>
        </p:blipFill>
        <p:spPr>
          <a:xfrm>
            <a:off x="6019800" y="152400"/>
            <a:ext cx="2857777" cy="2971800"/>
          </a:xfrm>
          <a:prstGeom prst="rect">
            <a:avLst/>
          </a:prstGeom>
        </p:spPr>
      </p:pic>
      <p:pic>
        <p:nvPicPr>
          <p:cNvPr id="7" name="Рисунок 6" descr="angel-penoplast-konus_en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76600" y="3505200"/>
            <a:ext cx="2998033" cy="3048000"/>
          </a:xfrm>
          <a:prstGeom prst="rect">
            <a:avLst/>
          </a:prstGeom>
        </p:spPr>
      </p:pic>
      <p:pic>
        <p:nvPicPr>
          <p:cNvPr id="8" name="Рисунок 7" descr="img_9516.jpg"/>
          <p:cNvPicPr>
            <a:picLocks noChangeAspect="1"/>
          </p:cNvPicPr>
          <p:nvPr/>
        </p:nvPicPr>
        <p:blipFill>
          <a:blip r:embed="rId6" cstate="print"/>
          <a:srcRect r="7778" b="6667"/>
          <a:stretch>
            <a:fillRect/>
          </a:stretch>
        </p:blipFill>
        <p:spPr>
          <a:xfrm>
            <a:off x="6324600" y="3276600"/>
            <a:ext cx="2484664" cy="3352800"/>
          </a:xfrm>
          <a:prstGeom prst="rect">
            <a:avLst/>
          </a:prstGeom>
        </p:spPr>
      </p:pic>
      <p:pic>
        <p:nvPicPr>
          <p:cNvPr id="9" name="Рисунок 8" descr="picture_935.jpg"/>
          <p:cNvPicPr>
            <a:picLocks noChangeAspect="1"/>
          </p:cNvPicPr>
          <p:nvPr/>
        </p:nvPicPr>
        <p:blipFill>
          <a:blip r:embed="rId7" cstate="print"/>
          <a:srcRect l="8462" r="6923"/>
          <a:stretch>
            <a:fillRect/>
          </a:stretch>
        </p:blipFill>
        <p:spPr>
          <a:xfrm>
            <a:off x="152400" y="3505200"/>
            <a:ext cx="3352800" cy="2971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382000" cy="94456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Правила обращения с ножницами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28600" y="914400"/>
            <a:ext cx="8458200" cy="57150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 держи концами вверх, не носи их в кармане.</a:t>
            </a:r>
          </a:p>
          <a:p>
            <a:pPr>
              <a:spcBef>
                <a:spcPts val="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 работай ножницами с ослабленными шарнирным креплением.</a:t>
            </a:r>
          </a:p>
          <a:p>
            <a:pPr>
              <a:spcBef>
                <a:spcPts val="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 режь ножницами на ходу, не подходи к товарищам во время резанья, не оставляй ножницы в открытом виде.</a:t>
            </a:r>
          </a:p>
          <a:p>
            <a:pPr>
              <a:spcBef>
                <a:spcPts val="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Передавай ножницы только в закрытом виде, кольцами в сторону товарища.</a:t>
            </a:r>
          </a:p>
          <a:p>
            <a:pPr>
              <a:spcBef>
                <a:spcPts val="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 работе с ножницами следи за пальцами левой руки.</a:t>
            </a:r>
          </a:p>
          <a:p>
            <a:pPr>
              <a:spcBef>
                <a:spcPts val="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Клади ножницы на парту так, чтобы они не свешивались с края парты.</a:t>
            </a:r>
          </a:p>
          <a:p>
            <a:pPr>
              <a:spcBef>
                <a:spcPts val="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 вырезании деталей имеющих форму окружности, поворачивай бумагу.    </a:t>
            </a:r>
          </a:p>
          <a:p>
            <a:pPr>
              <a:spcBef>
                <a:spcPts val="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Линию разметки оставляй на вырезаемых деталях.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nozica5-500x5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39000" y="5105400"/>
            <a:ext cx="1543050" cy="1543050"/>
          </a:xfrm>
          <a:prstGeom prst="rect">
            <a:avLst/>
          </a:prstGeom>
        </p:spPr>
      </p:pic>
      <p:pic>
        <p:nvPicPr>
          <p:cNvPr id="5" name="Рисунок 4" descr="x_ae180871.jpg"/>
          <p:cNvPicPr>
            <a:picLocks noChangeAspect="1"/>
          </p:cNvPicPr>
          <p:nvPr/>
        </p:nvPicPr>
        <p:blipFill>
          <a:blip r:embed="rId3" cstate="print"/>
          <a:srcRect l="4957" t="31035" r="4957" b="31035"/>
          <a:stretch>
            <a:fillRect/>
          </a:stretch>
        </p:blipFill>
        <p:spPr>
          <a:xfrm flipH="1">
            <a:off x="228599" y="5791200"/>
            <a:ext cx="1990725" cy="838200"/>
          </a:xfrm>
          <a:prstGeom prst="rect">
            <a:avLst/>
          </a:prstGeom>
        </p:spPr>
      </p:pic>
      <p:pic>
        <p:nvPicPr>
          <p:cNvPr id="6" name="Рисунок 5" descr="scissors.gif"/>
          <p:cNvPicPr>
            <a:picLocks noChangeAspect="1"/>
          </p:cNvPicPr>
          <p:nvPr/>
        </p:nvPicPr>
        <p:blipFill>
          <a:blip r:embed="rId4" cstate="print"/>
          <a:srcRect t="1737" b="13437"/>
          <a:stretch>
            <a:fillRect/>
          </a:stretch>
        </p:blipFill>
        <p:spPr>
          <a:xfrm rot="16200000">
            <a:off x="7422699" y="869497"/>
            <a:ext cx="1447801" cy="1080405"/>
          </a:xfrm>
          <a:prstGeom prst="rect">
            <a:avLst/>
          </a:prstGeom>
        </p:spPr>
      </p:pic>
      <p:pic>
        <p:nvPicPr>
          <p:cNvPr id="7" name="Рисунок 6" descr="544.jpg"/>
          <p:cNvPicPr>
            <a:picLocks noChangeAspect="1"/>
          </p:cNvPicPr>
          <p:nvPr/>
        </p:nvPicPr>
        <p:blipFill>
          <a:blip r:embed="rId5" cstate="print"/>
          <a:srcRect l="10038" t="12963" r="8862" b="17593"/>
          <a:stretch>
            <a:fillRect/>
          </a:stretch>
        </p:blipFill>
        <p:spPr>
          <a:xfrm flipH="1">
            <a:off x="3810000" y="5791200"/>
            <a:ext cx="1844040" cy="8627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75090168_large_15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3429000"/>
            <a:ext cx="2859287" cy="3048000"/>
          </a:xfrm>
        </p:spPr>
      </p:pic>
      <p:pic>
        <p:nvPicPr>
          <p:cNvPr id="5" name="Рисунок 4" descr="75090169_15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304800"/>
            <a:ext cx="3004038" cy="3124200"/>
          </a:xfrm>
          <a:prstGeom prst="rect">
            <a:avLst/>
          </a:prstGeom>
        </p:spPr>
      </p:pic>
      <p:pic>
        <p:nvPicPr>
          <p:cNvPr id="6" name="Рисунок 5" descr="75090178_large_18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24600" y="381000"/>
            <a:ext cx="2133600" cy="2731008"/>
          </a:xfrm>
          <a:prstGeom prst="rect">
            <a:avLst/>
          </a:prstGeom>
        </p:spPr>
      </p:pic>
      <p:pic>
        <p:nvPicPr>
          <p:cNvPr id="7" name="Рисунок 6" descr="75090177_large_1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63786" y="3200400"/>
            <a:ext cx="2523014" cy="3244596"/>
          </a:xfrm>
          <a:prstGeom prst="rect">
            <a:avLst/>
          </a:prstGeom>
        </p:spPr>
      </p:pic>
      <p:pic>
        <p:nvPicPr>
          <p:cNvPr id="8" name="Рисунок 7" descr="75090152_large_1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124201" y="1752600"/>
            <a:ext cx="3032880" cy="30571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BKDC2075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r="6923"/>
          <a:stretch>
            <a:fillRect/>
          </a:stretch>
        </p:blipFill>
        <p:spPr>
          <a:xfrm>
            <a:off x="228600" y="228600"/>
            <a:ext cx="3971778" cy="3200400"/>
          </a:xfrm>
        </p:spPr>
      </p:pic>
      <p:pic>
        <p:nvPicPr>
          <p:cNvPr id="5" name="Рисунок 4" descr="image_48591.JPG"/>
          <p:cNvPicPr>
            <a:picLocks noChangeAspect="1"/>
          </p:cNvPicPr>
          <p:nvPr/>
        </p:nvPicPr>
        <p:blipFill>
          <a:blip r:embed="rId3" cstate="print"/>
          <a:srcRect r="3846"/>
          <a:stretch>
            <a:fillRect/>
          </a:stretch>
        </p:blipFill>
        <p:spPr>
          <a:xfrm>
            <a:off x="4572000" y="3351276"/>
            <a:ext cx="4202723" cy="3278124"/>
          </a:xfrm>
          <a:prstGeom prst="rect">
            <a:avLst/>
          </a:prstGeom>
        </p:spPr>
      </p:pic>
      <p:pic>
        <p:nvPicPr>
          <p:cNvPr id="6" name="Рисунок 5" descr="SP_A0143.jpg"/>
          <p:cNvPicPr>
            <a:picLocks noChangeAspect="1"/>
          </p:cNvPicPr>
          <p:nvPr/>
        </p:nvPicPr>
        <p:blipFill>
          <a:blip r:embed="rId4" cstate="print"/>
          <a:srcRect r="5556" b="11667"/>
          <a:stretch>
            <a:fillRect/>
          </a:stretch>
        </p:blipFill>
        <p:spPr>
          <a:xfrm>
            <a:off x="5181600" y="228600"/>
            <a:ext cx="2383047" cy="2971800"/>
          </a:xfrm>
          <a:prstGeom prst="rect">
            <a:avLst/>
          </a:prstGeom>
        </p:spPr>
      </p:pic>
      <p:pic>
        <p:nvPicPr>
          <p:cNvPr id="7" name="Рисунок 6" descr="SP_A0152.jpg"/>
          <p:cNvPicPr>
            <a:picLocks noChangeAspect="1"/>
          </p:cNvPicPr>
          <p:nvPr/>
        </p:nvPicPr>
        <p:blipFill>
          <a:blip r:embed="rId5" cstate="print"/>
          <a:srcRect l="6154" r="3846" b="7692"/>
          <a:stretch>
            <a:fillRect/>
          </a:stretch>
        </p:blipFill>
        <p:spPr>
          <a:xfrm>
            <a:off x="609600" y="3810000"/>
            <a:ext cx="3368040" cy="2590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img7355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r="8889"/>
          <a:stretch>
            <a:fillRect/>
          </a:stretch>
        </p:blipFill>
        <p:spPr>
          <a:xfrm>
            <a:off x="3124200" y="228600"/>
            <a:ext cx="2667000" cy="3721010"/>
          </a:xfrm>
        </p:spPr>
      </p:pic>
      <p:pic>
        <p:nvPicPr>
          <p:cNvPr id="5" name="Рисунок 4" descr="kuzn36.jpg"/>
          <p:cNvPicPr>
            <a:picLocks noChangeAspect="1"/>
          </p:cNvPicPr>
          <p:nvPr/>
        </p:nvPicPr>
        <p:blipFill>
          <a:blip r:embed="rId3" cstate="print"/>
          <a:srcRect l="19845" r="9202" b="5556"/>
          <a:stretch>
            <a:fillRect/>
          </a:stretch>
        </p:blipFill>
        <p:spPr>
          <a:xfrm>
            <a:off x="6248400" y="3330178"/>
            <a:ext cx="2491292" cy="3308747"/>
          </a:xfrm>
          <a:prstGeom prst="rect">
            <a:avLst/>
          </a:prstGeom>
        </p:spPr>
      </p:pic>
      <p:pic>
        <p:nvPicPr>
          <p:cNvPr id="6" name="Рисунок 5" descr="kuzn34.jpg"/>
          <p:cNvPicPr>
            <a:picLocks noChangeAspect="1"/>
          </p:cNvPicPr>
          <p:nvPr/>
        </p:nvPicPr>
        <p:blipFill>
          <a:blip r:embed="rId4" cstate="print"/>
          <a:srcRect l="14523" r="7428"/>
          <a:stretch>
            <a:fillRect/>
          </a:stretch>
        </p:blipFill>
        <p:spPr>
          <a:xfrm>
            <a:off x="304800" y="152400"/>
            <a:ext cx="2819400" cy="3604347"/>
          </a:xfrm>
          <a:prstGeom prst="rect">
            <a:avLst/>
          </a:prstGeom>
        </p:spPr>
      </p:pic>
      <p:pic>
        <p:nvPicPr>
          <p:cNvPr id="7" name="Рисунок 6" descr="tigryonok.jpg"/>
          <p:cNvPicPr>
            <a:picLocks noChangeAspect="1"/>
          </p:cNvPicPr>
          <p:nvPr/>
        </p:nvPicPr>
        <p:blipFill>
          <a:blip r:embed="rId5" cstate="print"/>
          <a:srcRect l="22308" r="30000" b="8974"/>
          <a:stretch>
            <a:fillRect/>
          </a:stretch>
        </p:blipFill>
        <p:spPr>
          <a:xfrm>
            <a:off x="6172200" y="228600"/>
            <a:ext cx="1981200" cy="2835992"/>
          </a:xfrm>
          <a:prstGeom prst="rect">
            <a:avLst/>
          </a:prstGeom>
        </p:spPr>
      </p:pic>
      <p:pic>
        <p:nvPicPr>
          <p:cNvPr id="8" name="Рисунок 7" descr="snegurochka-na-osnove-konusa.jpg"/>
          <p:cNvPicPr>
            <a:picLocks noChangeAspect="1"/>
          </p:cNvPicPr>
          <p:nvPr/>
        </p:nvPicPr>
        <p:blipFill>
          <a:blip r:embed="rId6" cstate="print"/>
          <a:srcRect l="5556" b="5470"/>
          <a:stretch>
            <a:fillRect/>
          </a:stretch>
        </p:blipFill>
        <p:spPr>
          <a:xfrm>
            <a:off x="3657600" y="3810000"/>
            <a:ext cx="2169959" cy="2514600"/>
          </a:xfrm>
          <a:prstGeom prst="rect">
            <a:avLst/>
          </a:prstGeom>
        </p:spPr>
      </p:pic>
      <p:pic>
        <p:nvPicPr>
          <p:cNvPr id="9" name="Рисунок 8" descr="P10006853-300x22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81000" y="4343400"/>
            <a:ext cx="2857500" cy="2143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odelka-igrushka-iz-bumagi-loshadka-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152400"/>
            <a:ext cx="2503659" cy="3257550"/>
          </a:xfrm>
        </p:spPr>
      </p:pic>
      <p:pic>
        <p:nvPicPr>
          <p:cNvPr id="5" name="Рисунок 4" descr="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71800" y="1600200"/>
            <a:ext cx="3048000" cy="3528344"/>
          </a:xfrm>
          <a:prstGeom prst="rect">
            <a:avLst/>
          </a:prstGeom>
        </p:spPr>
      </p:pic>
      <p:pic>
        <p:nvPicPr>
          <p:cNvPr id="6" name="Рисунок 5" descr="i00ODc4LT.jpg"/>
          <p:cNvPicPr>
            <a:picLocks noChangeAspect="1"/>
          </p:cNvPicPr>
          <p:nvPr/>
        </p:nvPicPr>
        <p:blipFill>
          <a:blip r:embed="rId4" cstate="print"/>
          <a:srcRect l="29600" t="3153" r="26000" b="4955"/>
          <a:stretch>
            <a:fillRect/>
          </a:stretch>
        </p:blipFill>
        <p:spPr>
          <a:xfrm>
            <a:off x="6324600" y="3371336"/>
            <a:ext cx="2362200" cy="3256006"/>
          </a:xfrm>
          <a:prstGeom prst="rect">
            <a:avLst/>
          </a:prstGeom>
        </p:spPr>
      </p:pic>
      <p:pic>
        <p:nvPicPr>
          <p:cNvPr id="7" name="Рисунок 6" descr="medved_iz_bumagi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67400" y="228600"/>
            <a:ext cx="2762250" cy="2707005"/>
          </a:xfrm>
          <a:prstGeom prst="rect">
            <a:avLst/>
          </a:prstGeom>
        </p:spPr>
      </p:pic>
      <p:pic>
        <p:nvPicPr>
          <p:cNvPr id="8" name="Рисунок 7" descr="135908_16089thumb500.jpg"/>
          <p:cNvPicPr>
            <a:picLocks noChangeAspect="1"/>
          </p:cNvPicPr>
          <p:nvPr/>
        </p:nvPicPr>
        <p:blipFill>
          <a:blip r:embed="rId6" cstate="print"/>
          <a:srcRect r="8067" b="13333"/>
          <a:stretch>
            <a:fillRect/>
          </a:stretch>
        </p:blipFill>
        <p:spPr>
          <a:xfrm>
            <a:off x="533400" y="3581400"/>
            <a:ext cx="2590800" cy="30725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2015-02-02 08.44.19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362200" y="3352800"/>
            <a:ext cx="4495800" cy="3371850"/>
          </a:xfrm>
        </p:spPr>
      </p:pic>
      <p:pic>
        <p:nvPicPr>
          <p:cNvPr id="8" name="Содержимое 7" descr="2015-02-02 08.43.34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0" y="152400"/>
            <a:ext cx="4165600" cy="3124200"/>
          </a:xfrm>
        </p:spPr>
      </p:pic>
      <p:pic>
        <p:nvPicPr>
          <p:cNvPr id="9" name="Рисунок 8" descr="2015-02-02 08.44.5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" y="152400"/>
            <a:ext cx="4165600" cy="312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3080370340_8849971413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228600"/>
            <a:ext cx="8458200" cy="6477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1600200"/>
            <a:ext cx="8686800" cy="3505200"/>
          </a:xfrm>
        </p:spPr>
        <p:txBody>
          <a:bodyPr>
            <a:noAutofit/>
          </a:bodyPr>
          <a:lstStyle/>
          <a:p>
            <a:pPr algn="ctr"/>
            <a:r>
              <a:rPr lang="ru-RU" sz="8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Спасибо </a:t>
            </a:r>
            <a:br>
              <a:rPr lang="ru-RU" sz="8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8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 </a:t>
            </a:r>
            <a:br>
              <a:rPr lang="ru-RU" sz="8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8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внимание!</a:t>
            </a:r>
            <a:endParaRPr lang="ru-RU" sz="80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(15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304800"/>
            <a:ext cx="8458690" cy="6172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382000" cy="1143000"/>
          </a:xfrm>
        </p:spPr>
        <p:txBody>
          <a:bodyPr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Правила безопасной работы с клеем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4800" y="762000"/>
            <a:ext cx="8382000" cy="37338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 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 работе с клеем пользуйся кисточкой, если это требуется.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Бери то количество клея, которое требуется для выполнения работы на данном этапе.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Излишки клея убирай мягкой тряпочкой или салфеткой, осторожно прижимая её.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Кисточку и руки после работы хорошо вымой с мылом.</a:t>
            </a:r>
          </a:p>
          <a:p>
            <a:endParaRPr lang="ru-RU" dirty="0"/>
          </a:p>
        </p:txBody>
      </p:sp>
      <p:pic>
        <p:nvPicPr>
          <p:cNvPr id="4" name="Рисунок 3" descr="0010646_klej-karanda-erich-krause-15-g-4443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72200" y="4114800"/>
            <a:ext cx="2590800" cy="2590800"/>
          </a:xfrm>
          <a:prstGeom prst="rect">
            <a:avLst/>
          </a:prstGeom>
        </p:spPr>
      </p:pic>
      <p:pic>
        <p:nvPicPr>
          <p:cNvPr id="5" name="Рисунок 4" descr="1_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4114800"/>
            <a:ext cx="1524000" cy="1524000"/>
          </a:xfrm>
          <a:prstGeom prst="rect">
            <a:avLst/>
          </a:prstGeom>
        </p:spPr>
      </p:pic>
      <p:pic>
        <p:nvPicPr>
          <p:cNvPr id="6" name="Рисунок 5" descr="2661dcce23b01bb9bca6eab1ba68d089.jpg"/>
          <p:cNvPicPr>
            <a:picLocks noChangeAspect="1"/>
          </p:cNvPicPr>
          <p:nvPr/>
        </p:nvPicPr>
        <p:blipFill>
          <a:blip r:embed="rId4" cstate="print"/>
          <a:srcRect l="33750" r="35000"/>
          <a:stretch>
            <a:fillRect/>
          </a:stretch>
        </p:blipFill>
        <p:spPr>
          <a:xfrm>
            <a:off x="1905000" y="4343400"/>
            <a:ext cx="920750" cy="2209800"/>
          </a:xfrm>
          <a:prstGeom prst="rect">
            <a:avLst/>
          </a:prstGeom>
        </p:spPr>
      </p:pic>
      <p:pic>
        <p:nvPicPr>
          <p:cNvPr id="7" name="Рисунок 6" descr="2765860.jpg"/>
          <p:cNvPicPr>
            <a:picLocks noChangeAspect="1"/>
          </p:cNvPicPr>
          <p:nvPr/>
        </p:nvPicPr>
        <p:blipFill>
          <a:blip r:embed="rId5" cstate="print"/>
          <a:srcRect l="27982" r="31651"/>
          <a:stretch>
            <a:fillRect/>
          </a:stretch>
        </p:blipFill>
        <p:spPr>
          <a:xfrm>
            <a:off x="4191000" y="4267200"/>
            <a:ext cx="738231" cy="182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401762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поделки из конуса </a:t>
            </a:r>
            <a:b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304800" y="1143000"/>
            <a:ext cx="8382000" cy="2057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Конус сам по себе многофункциональная фигура. Вспомните тот же самый колпак для карнавального костюма или футляр для фокусника, чтобы спрятать предмет. Сегодня мы будем учиться, как мастерить игрушки из конуса.</a:t>
            </a:r>
          </a:p>
          <a:p>
            <a:endParaRPr lang="ru-RU" dirty="0"/>
          </a:p>
        </p:txBody>
      </p:sp>
      <p:pic>
        <p:nvPicPr>
          <p:cNvPr id="7" name="Содержимое 6" descr="i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228600" y="3200400"/>
            <a:ext cx="2320668" cy="2362200"/>
          </a:xfrm>
        </p:spPr>
      </p:pic>
      <p:pic>
        <p:nvPicPr>
          <p:cNvPr id="9" name="Рисунок 8" descr="3080370340_8849971413.jpg"/>
          <p:cNvPicPr>
            <a:picLocks noChangeAspect="1"/>
          </p:cNvPicPr>
          <p:nvPr/>
        </p:nvPicPr>
        <p:blipFill>
          <a:blip r:embed="rId3" cstate="print"/>
          <a:srcRect l="16535" r="7000"/>
          <a:stretch>
            <a:fillRect/>
          </a:stretch>
        </p:blipFill>
        <p:spPr>
          <a:xfrm>
            <a:off x="6096000" y="3966778"/>
            <a:ext cx="2667000" cy="2615918"/>
          </a:xfrm>
          <a:prstGeom prst="rect">
            <a:avLst/>
          </a:prstGeom>
        </p:spPr>
      </p:pic>
      <p:pic>
        <p:nvPicPr>
          <p:cNvPr id="8" name="Рисунок 7" descr="Paper_Cone_Cup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43200" y="3352800"/>
            <a:ext cx="2819400" cy="2819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382000" cy="1554162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Это могут быть куклы или животные для настольного кукольного театра.</a:t>
            </a:r>
            <a:b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2458109-95c21cd524456e1f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1981200"/>
            <a:ext cx="8254584" cy="4495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3962400" cy="5745162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Для конуса надо взять половинку круга. Размер круга определите сами по размеру будущего изделия. 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/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Самый оптимальный размер круга 32 см. в диаметре. Получится высота конуса 16 см. </a:t>
            </a:r>
            <a:br>
              <a:rPr lang="ru-RU" sz="2800" dirty="0" smtClean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" name="Содержимое 4" descr="cd171e0d51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191000" y="152400"/>
            <a:ext cx="4572000" cy="632783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458200" cy="254476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Голову вырезаем две части: затылочную и лицевую, склеиваем оставляя место, чтобы одеть и приклеить на конус. 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Кукол и животных можно раскрасить или сделать аппликацию самоклеящейся цветной бумагой.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SP_A0145_0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3276600"/>
            <a:ext cx="2171700" cy="2895600"/>
          </a:xfrm>
        </p:spPr>
      </p:pic>
      <p:pic>
        <p:nvPicPr>
          <p:cNvPr id="6" name="Содержимое 5" descr="52532475_30e15a645040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rcRect l="2743"/>
          <a:stretch>
            <a:fillRect/>
          </a:stretch>
        </p:blipFill>
        <p:spPr>
          <a:xfrm>
            <a:off x="6019800" y="2667000"/>
            <a:ext cx="2701339" cy="3946138"/>
          </a:xfrm>
        </p:spPr>
      </p:pic>
      <p:pic>
        <p:nvPicPr>
          <p:cNvPr id="7" name="Рисунок 6" descr="68303293_zxd.jpg"/>
          <p:cNvPicPr>
            <a:picLocks noChangeAspect="1"/>
          </p:cNvPicPr>
          <p:nvPr/>
        </p:nvPicPr>
        <p:blipFill>
          <a:blip r:embed="rId4" cstate="print"/>
          <a:srcRect r="27500"/>
          <a:stretch>
            <a:fillRect/>
          </a:stretch>
        </p:blipFill>
        <p:spPr>
          <a:xfrm>
            <a:off x="3124200" y="2743200"/>
            <a:ext cx="2209800" cy="365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1596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Проказница-мышка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4419600" cy="4953000"/>
          </a:xfrm>
        </p:spPr>
        <p:txBody>
          <a:bodyPr>
            <a:normAutofit/>
          </a:bodyPr>
          <a:lstStyle/>
          <a:p>
            <a:r>
              <a:rPr lang="ru-RU" b="1" dirty="0" smtClean="0"/>
              <a:t>Бумажную</a:t>
            </a:r>
            <a:r>
              <a:rPr lang="ru-RU" dirty="0" smtClean="0"/>
              <a:t> </a:t>
            </a:r>
            <a:r>
              <a:rPr lang="ru-RU" b="1" dirty="0" smtClean="0"/>
              <a:t>проказницу-мышку сделать очень просто. Сверните конус, отогните зубчики, приклейте к ним кончик носа. Согните ушки, наклейте их и другие мелкие детали на мордочку. Хвост вклейте внутрь, лапки приклейте снизу, и ваша серенькая мышка готова.</a:t>
            </a:r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5" name="Содержимое 4" descr="1305907664_veselye-zveryata1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800600" y="1905000"/>
            <a:ext cx="3924464" cy="3657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101</TotalTime>
  <Words>440</Words>
  <Application>Microsoft Office PowerPoint</Application>
  <PresentationFormat>Экран (4:3)</PresentationFormat>
  <Paragraphs>40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Эркер</vt:lpstr>
      <vt:lpstr>ИГРУШКИ  ИЗ БУМАГИ  НА ОСНОВЕ КОНУСА</vt:lpstr>
      <vt:lpstr>Правила обращения с ножницами </vt:lpstr>
      <vt:lpstr>Слайд 3</vt:lpstr>
      <vt:lpstr>Правила безопасной работы с клеем </vt:lpstr>
      <vt:lpstr>поделки из конуса  </vt:lpstr>
      <vt:lpstr>Это могут быть куклы или животные для настольного кукольного театра. </vt:lpstr>
      <vt:lpstr>Для конуса надо взять половинку круга. Размер круга определите сами по размеру будущего изделия.   Самый оптимальный размер круга 32 см. в диаметре. Получится высота конуса 16 см.  </vt:lpstr>
      <vt:lpstr>Голову вырезаем две части: затылочную и лицевую, склеиваем оставляя место, чтобы одеть и приклеить на конус.  Кукол и животных можно раскрасить или сделать аппликацию самоклеящейся цветной бумагой. </vt:lpstr>
      <vt:lpstr>Проказница-мышка</vt:lpstr>
      <vt:lpstr>Весёлая медуза</vt:lpstr>
      <vt:lpstr>Пингвин</vt:lpstr>
      <vt:lpstr>Мы своими руками можем превратить обыкновенный конус в веселую игрушку, и не одну, а великое множество.  </vt:lpstr>
      <vt:lpstr>Соединяя различные конусы между собой, придавая им причудливый окрас, дополняя их различными деталями, ты можешь создать целую коллекцию игрушек, различных по характеру.</vt:lpstr>
      <vt:lpstr>Для изготовления конуса, начерти циркулем круг, раздели его на 4 равных сектора. Вырежь и убери 1 сектор из круга.  </vt:lpstr>
      <vt:lpstr>Соедини при помощи клея правую и левую стороны круга — получился широкий конус. размер конуса строго зависит от использования частей круга в работе: от острого (одна часть) до широкого (3 части).</vt:lpstr>
      <vt:lpstr>На рисунках предложены несколько вариантов изготовления поделок на основе конуса. Внимательно рассмотри рисунки, определи, какого размера конусы тебе понадобятся для работы, и начинай великое превращение обыкновенного конуса в веселую поделку!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Спасибо  за 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ИГРУШКИ  ИЗ БУМАГИ  НА ОСНОВЕ КОНУСА</dc:title>
  <dc:creator>Администратор</dc:creator>
  <cp:lastModifiedBy>Администратор</cp:lastModifiedBy>
  <cp:revision>18</cp:revision>
  <dcterms:modified xsi:type="dcterms:W3CDTF">2020-12-25T04:47:54Z</dcterms:modified>
</cp:coreProperties>
</file>